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326" autoAdjust="0"/>
  </p:normalViewPr>
  <p:slideViewPr>
    <p:cSldViewPr>
      <p:cViewPr varScale="1">
        <p:scale>
          <a:sx n="117" d="100"/>
          <a:sy n="117" d="100"/>
        </p:scale>
        <p:origin x="147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159663-A6EB-4A44-857A-12B4BEF3E997}" type="datetimeFigureOut">
              <a:rPr lang="nl-NL" smtClean="0"/>
              <a:t>28-1-2019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397723-B8B9-4B71-9FBA-E50C47D6CF61}" type="slidenum">
              <a:rPr lang="nl-NL" smtClean="0"/>
              <a:t>‹nr.›</a:t>
            </a:fld>
            <a:endParaRPr lang="nl-NL"/>
          </a:p>
        </p:txBody>
      </p:sp>
    </p:spTree>
    <p:extLst>
      <p:ext uri="{BB962C8B-B14F-4D97-AF65-F5344CB8AC3E}">
        <p14:creationId xmlns:p14="http://schemas.microsoft.com/office/powerpoint/2010/main" val="2714205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32030-1262-43BF-8E32-8C197FEA89CF}" type="datetimeFigureOut">
              <a:rPr lang="nl-NL" smtClean="0"/>
              <a:t>28-1-2019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10F75-5FA9-4AFB-BA86-B47931993B80}" type="slidenum">
              <a:rPr lang="nl-NL" smtClean="0"/>
              <a:t>‹nr.›</a:t>
            </a:fld>
            <a:endParaRPr lang="nl-NL"/>
          </a:p>
        </p:txBody>
      </p:sp>
    </p:spTree>
    <p:extLst>
      <p:ext uri="{BB962C8B-B14F-4D97-AF65-F5344CB8AC3E}">
        <p14:creationId xmlns:p14="http://schemas.microsoft.com/office/powerpoint/2010/main" val="27186630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sm-5-nl.org/producten/dsm5_handboek" TargetMode="External"/><Relationship Id="rId7" Type="http://schemas.openxmlformats.org/officeDocument/2006/relationships/hyperlink" Target="#reference_473"/><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nationaalkompas.nl/gezondheid-en-ziekte/ziekten-en-aandoeningen/psychische-stoornissen/verstandelijke-handicap/wat-is-een-verstandelijke-handicap/%09%09%09#definition_135" TargetMode="External"/><Relationship Id="rId5" Type="http://schemas.openxmlformats.org/officeDocument/2006/relationships/hyperlink" Target="#reference_19088"/><Relationship Id="rId4" Type="http://schemas.openxmlformats.org/officeDocument/2006/relationships/hyperlink" Target="http://www.nationaalkompas.nl/gezondheid-en-ziekte/ziekten-en-aandoeningen/psychische-stoornissen/verstandelijke-handicap/wat-is-een-verstandelijke-handicap/%09%09%09#definition_15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http://www.youtube.com/watch?v=AzqbYsKP7l4 als start filmpje (kinderdagcentrum, begrippen disciplines komen terug, en doelen. Plannen..)</a:t>
            </a:r>
          </a:p>
          <a:p>
            <a:endParaRPr lang="nl-NL" dirty="0" smtClean="0"/>
          </a:p>
          <a:p>
            <a:r>
              <a:rPr lang="nl-NL" dirty="0" smtClean="0"/>
              <a:t>Ook op https://www.youtube.com/watch?v=-_NQBzEmzng enkele fragmenten? Kan misschien te heftig</a:t>
            </a:r>
            <a:r>
              <a:rPr lang="nl-NL" baseline="0" dirty="0" smtClean="0"/>
              <a:t> zijn?</a:t>
            </a:r>
          </a:p>
          <a:p>
            <a:endParaRPr lang="nl-NL" dirty="0" smtClean="0"/>
          </a:p>
          <a:p>
            <a:r>
              <a:rPr lang="nl-NL" dirty="0" smtClean="0"/>
              <a:t>Of van dvd</a:t>
            </a:r>
            <a:r>
              <a:rPr lang="nl-NL" baseline="0" dirty="0" smtClean="0"/>
              <a:t> </a:t>
            </a:r>
            <a:r>
              <a:rPr lang="nl-NL" baseline="0" dirty="0" err="1" smtClean="0"/>
              <a:t>Reinaerde</a:t>
            </a:r>
            <a:r>
              <a:rPr lang="nl-NL" baseline="0" dirty="0" smtClean="0"/>
              <a:t> ‘ervaar het maar’ de eerste paar minuten</a:t>
            </a:r>
          </a:p>
          <a:p>
            <a:endParaRPr lang="nl-NL" dirty="0"/>
          </a:p>
        </p:txBody>
      </p:sp>
      <p:sp>
        <p:nvSpPr>
          <p:cNvPr id="4" name="Tijdelijke aanduiding voor dianummer 3"/>
          <p:cNvSpPr>
            <a:spLocks noGrp="1"/>
          </p:cNvSpPr>
          <p:nvPr>
            <p:ph type="sldNum" sz="quarter" idx="10"/>
          </p:nvPr>
        </p:nvSpPr>
        <p:spPr/>
        <p:txBody>
          <a:bodyPr/>
          <a:lstStyle/>
          <a:p>
            <a:fld id="{7F8FEDB6-EBEC-498D-A81C-0B8FF81AA7B9}" type="slidenum">
              <a:rPr lang="nl-NL" smtClean="0"/>
              <a:t>1</a:t>
            </a:fld>
            <a:endParaRPr lang="nl-NL"/>
          </a:p>
        </p:txBody>
      </p:sp>
    </p:spTree>
    <p:extLst>
      <p:ext uri="{BB962C8B-B14F-4D97-AF65-F5344CB8AC3E}">
        <p14:creationId xmlns:p14="http://schemas.microsoft.com/office/powerpoint/2010/main" val="251636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Video </a:t>
            </a:r>
            <a:r>
              <a:rPr lang="nl-NL" sz="1200" dirty="0" err="1" smtClean="0"/>
              <a:t>Reinaerde</a:t>
            </a:r>
            <a:r>
              <a:rPr lang="nl-NL" sz="1200" dirty="0" smtClean="0"/>
              <a:t> fragment 2 Active Support /  7.41 – 10.39</a:t>
            </a:r>
          </a:p>
          <a:p>
            <a:endParaRPr lang="nl-NL" dirty="0"/>
          </a:p>
        </p:txBody>
      </p:sp>
      <p:sp>
        <p:nvSpPr>
          <p:cNvPr id="4" name="Tijdelijke aanduiding voor dianummer 3"/>
          <p:cNvSpPr>
            <a:spLocks noGrp="1"/>
          </p:cNvSpPr>
          <p:nvPr>
            <p:ph type="sldNum" sz="quarter" idx="10"/>
          </p:nvPr>
        </p:nvSpPr>
        <p:spPr/>
        <p:txBody>
          <a:bodyPr/>
          <a:lstStyle/>
          <a:p>
            <a:fld id="{E2F10F75-5FA9-4AFB-BA86-B47931993B80}" type="slidenum">
              <a:rPr lang="nl-NL" smtClean="0"/>
              <a:t>11</a:t>
            </a:fld>
            <a:endParaRPr lang="nl-NL"/>
          </a:p>
        </p:txBody>
      </p:sp>
    </p:spTree>
    <p:extLst>
      <p:ext uri="{BB962C8B-B14F-4D97-AF65-F5344CB8AC3E}">
        <p14:creationId xmlns:p14="http://schemas.microsoft.com/office/powerpoint/2010/main" val="170828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effectLst/>
              </a:rPr>
              <a:t>Vpk</a:t>
            </a:r>
            <a:r>
              <a:rPr lang="nl-NL" dirty="0" smtClean="0">
                <a:effectLst/>
              </a:rPr>
              <a:t> zorg is erg </a:t>
            </a:r>
            <a:r>
              <a:rPr lang="nl-NL" dirty="0" err="1" smtClean="0">
                <a:effectLst/>
              </a:rPr>
              <a:t>indiv</a:t>
            </a:r>
            <a:r>
              <a:rPr lang="nl-NL" dirty="0" smtClean="0">
                <a:effectLst/>
              </a:rPr>
              <a:t> bepaald, nadruk ligt op de dialoog, communicatie en professionele ondersteuning van kwaliteit van leven e, ondersteunt en versterkt eigen regie van </a:t>
            </a:r>
            <a:r>
              <a:rPr lang="nl-NL" dirty="0" err="1" smtClean="0">
                <a:effectLst/>
              </a:rPr>
              <a:t>client</a:t>
            </a:r>
            <a:endParaRPr lang="nl-NL" dirty="0"/>
          </a:p>
        </p:txBody>
      </p:sp>
      <p:sp>
        <p:nvSpPr>
          <p:cNvPr id="4" name="Tijdelijke aanduiding voor dianummer 3"/>
          <p:cNvSpPr>
            <a:spLocks noGrp="1"/>
          </p:cNvSpPr>
          <p:nvPr>
            <p:ph type="sldNum" sz="quarter" idx="10"/>
          </p:nvPr>
        </p:nvSpPr>
        <p:spPr/>
        <p:txBody>
          <a:bodyPr/>
          <a:lstStyle/>
          <a:p>
            <a:fld id="{7F8FEDB6-EBEC-498D-A81C-0B8FF81AA7B9}" type="slidenum">
              <a:rPr lang="nl-NL" smtClean="0"/>
              <a:t>12</a:t>
            </a:fld>
            <a:endParaRPr lang="nl-NL"/>
          </a:p>
        </p:txBody>
      </p:sp>
    </p:spTree>
    <p:extLst>
      <p:ext uri="{BB962C8B-B14F-4D97-AF65-F5344CB8AC3E}">
        <p14:creationId xmlns:p14="http://schemas.microsoft.com/office/powerpoint/2010/main" val="374955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effectLst/>
              </a:rPr>
              <a:t>Bron</a:t>
            </a:r>
            <a:r>
              <a:rPr lang="en-US" sz="1400" b="1" dirty="0" smtClean="0">
                <a:effectLst/>
              </a:rPr>
              <a:t>: </a:t>
            </a:r>
            <a:r>
              <a:rPr lang="en-US" sz="1200" kern="1200" dirty="0" smtClean="0">
                <a:solidFill>
                  <a:schemeClr val="tx1"/>
                </a:solidFill>
                <a:effectLst/>
                <a:latin typeface="+mn-lt"/>
                <a:ea typeface="+mn-ea"/>
                <a:cs typeface="+mn-cs"/>
              </a:rPr>
              <a:t>AAIDD (2018). Definition of Intellectual Disability. </a:t>
            </a:r>
            <a:r>
              <a:rPr lang="en-US" sz="1200" kern="1200" dirty="0" err="1" smtClean="0">
                <a:solidFill>
                  <a:schemeClr val="tx1"/>
                </a:solidFill>
                <a:effectLst/>
                <a:latin typeface="+mn-lt"/>
                <a:ea typeface="+mn-ea"/>
                <a:cs typeface="+mn-cs"/>
              </a:rPr>
              <a:t>Geraadpleegd</a:t>
            </a:r>
            <a:r>
              <a:rPr lang="en-US" sz="1200" kern="1200" dirty="0" smtClean="0">
                <a:solidFill>
                  <a:schemeClr val="tx1"/>
                </a:solidFill>
                <a:effectLst/>
                <a:latin typeface="+mn-lt"/>
                <a:ea typeface="+mn-ea"/>
                <a:cs typeface="+mn-cs"/>
              </a:rPr>
              <a:t> op 24 </a:t>
            </a:r>
            <a:r>
              <a:rPr lang="en-US" sz="1200" kern="1200" dirty="0" err="1" smtClean="0">
                <a:solidFill>
                  <a:schemeClr val="tx1"/>
                </a:solidFill>
                <a:effectLst/>
                <a:latin typeface="+mn-lt"/>
                <a:ea typeface="+mn-ea"/>
                <a:cs typeface="+mn-cs"/>
              </a:rPr>
              <a:t>januari</a:t>
            </a:r>
            <a:r>
              <a:rPr lang="en-US" sz="1200" kern="1200" dirty="0" smtClean="0">
                <a:solidFill>
                  <a:schemeClr val="tx1"/>
                </a:solidFill>
                <a:effectLst/>
                <a:latin typeface="+mn-lt"/>
                <a:ea typeface="+mn-ea"/>
                <a:cs typeface="+mn-cs"/>
              </a:rPr>
              <a:t> 2019, van http://aaidd.org/intellectual-disability/definition</a:t>
            </a: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(Er zijn twee professionele referentiekaders beschikbaar die </a:t>
            </a:r>
            <a:r>
              <a:rPr lang="nl-NL" sz="1200" b="1" i="0" u="none" strike="noStrike" kern="1200" baseline="0" dirty="0" smtClean="0">
                <a:solidFill>
                  <a:schemeClr val="tx1"/>
                </a:solidFill>
                <a:latin typeface="+mn-lt"/>
                <a:ea typeface="+mn-ea"/>
                <a:cs typeface="+mn-cs"/>
              </a:rPr>
              <a:t>richtinggevend kunnen zijn bij de beeldvorming over het functioneren</a:t>
            </a:r>
            <a:r>
              <a:rPr lang="nl-NL" sz="1200" b="0" i="0" u="none" strike="noStrike" kern="1200" baseline="0" dirty="0" smtClean="0">
                <a:solidFill>
                  <a:schemeClr val="tx1"/>
                </a:solidFill>
                <a:latin typeface="+mn-lt"/>
                <a:ea typeface="+mn-ea"/>
                <a:cs typeface="+mn-cs"/>
              </a:rPr>
              <a:t>: het ICF en het AAIDD model. Het ICF model met bijhorende classificatie is een algemeen model. Het AAIDD model is toegespitst op mensen met verstandelijke beperkingen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ICF heeft het over: Aandoening/etiologie, Stoornissen/afwijkingen in/verlies van, Beperkingen bij uitvoeren activiteiten, Participatieproblemen (meedoen in maatschappij), Externe factoren (belemmerende en bevorderende, individueel en sociaal), Persoonlijke factoren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Het ICF model kent zelf geen classificatiesysteem voor de gezondheidstoestand maar maakt gebruik van de ICD-10. Het ICF-model leidt tot een </a:t>
            </a:r>
            <a:r>
              <a:rPr lang="nl-NL" sz="1200" b="1" i="0" u="none" strike="noStrike" kern="1200" baseline="0" dirty="0" smtClean="0">
                <a:solidFill>
                  <a:schemeClr val="tx1"/>
                </a:solidFill>
                <a:latin typeface="+mn-lt"/>
                <a:ea typeface="+mn-ea"/>
                <a:cs typeface="+mn-cs"/>
              </a:rPr>
              <a:t>professioneel oordeel over aanwezige gezondheidsproblemen en etiologi</a:t>
            </a:r>
            <a:r>
              <a:rPr lang="nl-NL" sz="1200" b="0" i="0" u="none" strike="noStrike" kern="1200" baseline="0" dirty="0" smtClean="0">
                <a:solidFill>
                  <a:schemeClr val="tx1"/>
                </a:solidFill>
                <a:latin typeface="+mn-lt"/>
                <a:ea typeface="+mn-ea"/>
                <a:cs typeface="+mn-cs"/>
              </a:rPr>
              <a:t>e. (Kennisplein Gehandicaptensector, 2012)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Bron: http://www.rivm.nl/who-fic/ICD.htm : </a:t>
            </a:r>
            <a:r>
              <a:rPr lang="nl-NL" dirty="0" smtClean="0">
                <a:effectLst/>
              </a:rPr>
              <a:t>De 10e revisie van de International </a:t>
            </a:r>
            <a:r>
              <a:rPr lang="nl-NL" dirty="0" err="1" smtClean="0">
                <a:effectLst/>
              </a:rPr>
              <a:t>Classification</a:t>
            </a:r>
            <a:r>
              <a:rPr lang="nl-NL" dirty="0" smtClean="0">
                <a:effectLst/>
              </a:rPr>
              <a:t> of </a:t>
            </a:r>
            <a:r>
              <a:rPr lang="nl-NL" dirty="0" err="1" smtClean="0">
                <a:effectLst/>
              </a:rPr>
              <a:t>Diseases</a:t>
            </a:r>
            <a:r>
              <a:rPr lang="nl-NL" dirty="0" smtClean="0">
                <a:effectLst/>
              </a:rPr>
              <a:t> </a:t>
            </a:r>
            <a:r>
              <a:rPr lang="nl-NL" dirty="0" err="1" smtClean="0">
                <a:effectLst/>
              </a:rPr>
              <a:t>and</a:t>
            </a:r>
            <a:r>
              <a:rPr lang="nl-NL" dirty="0" smtClean="0">
                <a:effectLst/>
              </a:rPr>
              <a:t> </a:t>
            </a:r>
            <a:r>
              <a:rPr lang="nl-NL" dirty="0" err="1" smtClean="0">
                <a:effectLst/>
              </a:rPr>
              <a:t>Related</a:t>
            </a:r>
            <a:r>
              <a:rPr lang="nl-NL" dirty="0" smtClean="0">
                <a:effectLst/>
              </a:rPr>
              <a:t> Health </a:t>
            </a:r>
            <a:r>
              <a:rPr lang="nl-NL" dirty="0" err="1" smtClean="0">
                <a:effectLst/>
              </a:rPr>
              <a:t>Problems</a:t>
            </a:r>
            <a:r>
              <a:rPr lang="nl-NL" dirty="0" smtClean="0">
                <a:effectLst/>
              </a:rPr>
              <a:t> (ICD-10) werd in mei 1990 goedgekeurd door de 43e World Health Assembly en is sinds 1994 in lidstaten in gebruik. De ICD-10 wordt elk jaar geactualiseerd met updates die in de vergadering van het WHO-FIC Netwerk worden goedgekeurd. De updates vermelden de bron en de goedkeurings- en invoeringsdatum.(..) De ICD wordt gebruikt om ziekten en andere gezondheidsproblemen te klasseren die in allerlei dossiers worden vastgelegd, doodscertificaten en ziekenhuisdossiers daarbij inbegrepen. Aanvullend op de mogelijkheid tot opslag en terugvinden van diagnostische informatie voor klinische en epidemiologische doeleinden, vormen deze dossiers ook de basis voor de verzameling van nationale mortaliteits- en morbiditeitsstatistieken door de WHO.</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Bron: http://www.rivm.nl/who-fic/icf.htm : </a:t>
            </a:r>
            <a:r>
              <a:rPr lang="nl-NL" dirty="0" smtClean="0">
                <a:effectLst/>
              </a:rPr>
              <a:t>De 'International </a:t>
            </a:r>
            <a:r>
              <a:rPr lang="nl-NL" dirty="0" err="1" smtClean="0">
                <a:effectLst/>
              </a:rPr>
              <a:t>Classification</a:t>
            </a:r>
            <a:r>
              <a:rPr lang="nl-NL" dirty="0" smtClean="0">
                <a:effectLst/>
              </a:rPr>
              <a:t> of </a:t>
            </a:r>
            <a:r>
              <a:rPr lang="nl-NL" dirty="0" err="1" smtClean="0">
                <a:effectLst/>
              </a:rPr>
              <a:t>Functioning</a:t>
            </a:r>
            <a:r>
              <a:rPr lang="nl-NL" dirty="0" smtClean="0">
                <a:effectLst/>
              </a:rPr>
              <a:t>, </a:t>
            </a:r>
            <a:r>
              <a:rPr lang="nl-NL" dirty="0" err="1" smtClean="0">
                <a:effectLst/>
              </a:rPr>
              <a:t>Disability</a:t>
            </a:r>
            <a:r>
              <a:rPr lang="nl-NL" dirty="0" smtClean="0">
                <a:effectLst/>
              </a:rPr>
              <a:t> </a:t>
            </a:r>
            <a:r>
              <a:rPr lang="nl-NL" dirty="0" err="1" smtClean="0">
                <a:effectLst/>
              </a:rPr>
              <a:t>and</a:t>
            </a:r>
            <a:r>
              <a:rPr lang="nl-NL" dirty="0" smtClean="0">
                <a:effectLst/>
              </a:rPr>
              <a:t> Health'(ICF) is een referentieclassificatie van de WHO Familie van Internationale Classificaties. </a:t>
            </a:r>
            <a:br>
              <a:rPr lang="nl-NL" dirty="0" smtClean="0">
                <a:effectLst/>
              </a:rPr>
            </a:br>
            <a:r>
              <a:rPr lang="nl-NL" dirty="0" smtClean="0">
                <a:effectLst/>
              </a:rPr>
              <a:t>De ICF beschrijft hoe mensen omgaan met hun gezondheidstoestand. Iemands gezondheid is met behulp van de ICF te karakteriseren in </a:t>
            </a:r>
            <a:r>
              <a:rPr lang="nl-NL" b="1" dirty="0" smtClean="0">
                <a:effectLst/>
              </a:rPr>
              <a:t>lichaamsfuncties en anatomische </a:t>
            </a:r>
            <a:r>
              <a:rPr lang="nl-NL" b="1" dirty="0" err="1" smtClean="0">
                <a:effectLst/>
              </a:rPr>
              <a:t>eigenschapppen</a:t>
            </a:r>
            <a:r>
              <a:rPr lang="nl-NL" b="1" dirty="0" smtClean="0">
                <a:effectLst/>
              </a:rPr>
              <a:t>, activiteiten en participatie.</a:t>
            </a:r>
            <a:r>
              <a:rPr lang="nl-NL" dirty="0" smtClean="0">
                <a:effectLst/>
              </a:rPr>
              <a:t> Gezondheid is aldus te beschrijven vanuit lichamelijk, individueel en maatschappelijk perspectief. Aangezien iemands functioneren - en problemen daarmee - plaatsvinden in een bepaalde context, bevat de ICF ook </a:t>
            </a:r>
            <a:r>
              <a:rPr lang="nl-NL" b="1" dirty="0" smtClean="0">
                <a:effectLst/>
              </a:rPr>
              <a:t>omgevingsfactoren</a:t>
            </a:r>
            <a:r>
              <a:rPr lang="nl-NL" dirty="0" smtClean="0">
                <a:effectLst/>
              </a:rPr>
              <a:t>. De ICF is van nut voor het begrijpen en meten van gezondheidsuitkomsten en kan worden gebruikt in klinische situaties, in allerlei zorginstellingen en in gezondheidsonderzoek op individueel en bevolkingsniveau. De ICF vult aldus de ICD-10 aan en kijkt daarmee verder dan mortaliteit en ziekte.</a:t>
            </a:r>
            <a:endParaRPr lang="nl-NL"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AAIDD heeft het over de  5 dimensies : Verstandelijk functioneren (intelligentie), Adaptieve vaardigheden (</a:t>
            </a:r>
            <a:r>
              <a:rPr lang="nl-NL" sz="1200" b="0" i="0" u="none" strike="noStrike" kern="1200" baseline="0" dirty="0" err="1" smtClean="0">
                <a:solidFill>
                  <a:schemeClr val="tx1"/>
                </a:solidFill>
                <a:latin typeface="+mn-lt"/>
                <a:ea typeface="+mn-ea"/>
                <a:cs typeface="+mn-cs"/>
              </a:rPr>
              <a:t>mogelijheden</a:t>
            </a:r>
            <a:r>
              <a:rPr lang="nl-NL" sz="1200" b="0" i="0" u="none" strike="noStrike" kern="1200" baseline="0" dirty="0" smtClean="0">
                <a:solidFill>
                  <a:schemeClr val="tx1"/>
                </a:solidFill>
                <a:latin typeface="+mn-lt"/>
                <a:ea typeface="+mn-ea"/>
                <a:cs typeface="+mn-cs"/>
              </a:rPr>
              <a:t> en beperkingen in competenties, sociale redzaamheid), sociaal functioneren, gezondheid, context (omgevingsfactoren, pers factoren, levensgeschiedenis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Bron</a:t>
            </a:r>
            <a:r>
              <a:rPr lang="en-US" dirty="0" smtClean="0"/>
              <a:t> http://aaidd.org/intellectual-disability/diagnostic-adaptive-behavior-scale : AAIDD’s new Diagnostic Adaptive Behavior Scale (DABS) scheduled to be released in 2015 provides a comprehensive standardized assessment of adaptive behavior. Designed for use with individuals from 4 to 21 years old, DABS provides precise diagnostic information around the cutoff point where an individual is deemed to have “significant limitations” in adaptive behavior. The presence of such limitations is one of the measures of intellectual disability.</a:t>
            </a:r>
          </a:p>
          <a:p>
            <a:r>
              <a:rPr lang="en-US" dirty="0" smtClean="0"/>
              <a:t>Adaptive behavior is the collection of conceptual, social, and practical skills that all people learn in order to function in their daily lives. DABS measures these three domains:</a:t>
            </a:r>
          </a:p>
          <a:p>
            <a:r>
              <a:rPr lang="en-US" dirty="0" smtClean="0"/>
              <a:t>Conceptual skills: literacy; self-direction; and concepts of number, money, and time</a:t>
            </a:r>
          </a:p>
          <a:p>
            <a:r>
              <a:rPr lang="en-US" dirty="0" smtClean="0"/>
              <a:t>Social skills: interpersonal skills, social responsibility, self-esteem, gullibility, naïveté (i.e., wariness), social problem solving, following rules, obeying laws, and avoiding being victimized</a:t>
            </a:r>
          </a:p>
          <a:p>
            <a:r>
              <a:rPr lang="en-US" dirty="0" smtClean="0"/>
              <a:t>Practical skills: activities of daily living (personal care), occupational skills, use of money, safety, health care, travel/transportation, schedules/routines, and use of the telephone</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Vroeger</a:t>
            </a:r>
            <a:r>
              <a:rPr lang="nl-NL" baseline="0" dirty="0" smtClean="0"/>
              <a:t> sprak men over </a:t>
            </a:r>
            <a:r>
              <a:rPr lang="nl-NL" baseline="0" dirty="0" err="1" smtClean="0"/>
              <a:t>Mental</a:t>
            </a:r>
            <a:r>
              <a:rPr lang="nl-NL" baseline="0" dirty="0" smtClean="0"/>
              <a:t> </a:t>
            </a:r>
            <a:r>
              <a:rPr lang="nl-NL" baseline="0" dirty="0" err="1" smtClean="0"/>
              <a:t>Retardation</a:t>
            </a:r>
            <a:r>
              <a:rPr lang="nl-NL" baseline="0" dirty="0" smtClean="0"/>
              <a:t>. Dit betekent geestelijke achterstand. Dit is een inmiddels een zeer discutabele benaming. Want wat betekent het dat iemand geestelijk niet gezond is? Dat kan ook duiden op psychische of spirituele problematiek. Bij mensen met een verstandelijke beperking is er sprake van verminderd vermogen op gebieden van denken, redeneren, inzicht, dus meer het intellectuele aspect. De term Geestelijk wordt meer geassocieerd met ‘willen, voelen’, de </a:t>
            </a:r>
            <a:r>
              <a:rPr lang="nl-NL" baseline="0" dirty="0" err="1" smtClean="0"/>
              <a:t>psyche</a:t>
            </a:r>
            <a:r>
              <a:rPr lang="nl-NL" baseline="0" dirty="0" smtClean="0"/>
              <a:t>. Het kan zijn dat mensen met een verstandelijke beperking op deze gebieden relatief goed functioneren. Dat de benaming anders wordt is een teken van visieverandering. Dit houdt nooit op. Zie geschiedenis (idiotie, </a:t>
            </a:r>
            <a:r>
              <a:rPr lang="nl-NL" baseline="0" dirty="0" err="1" smtClean="0"/>
              <a:t>imbeciel,zwakzinning</a:t>
            </a:r>
            <a:r>
              <a:rPr lang="nl-NL" baseline="0" dirty="0" smtClean="0"/>
              <a:t>, geestelijk gehandicapt, verst. </a:t>
            </a:r>
            <a:r>
              <a:rPr lang="nl-NL" baseline="0" dirty="0" err="1" smtClean="0"/>
              <a:t>Geh</a:t>
            </a:r>
            <a:r>
              <a:rPr lang="nl-NL" baseline="0" dirty="0" smtClean="0"/>
              <a:t>, </a:t>
            </a:r>
            <a:r>
              <a:rPr lang="nl-NL" baseline="0" dirty="0" err="1" smtClean="0"/>
              <a:t>verst.bep</a:t>
            </a:r>
            <a:r>
              <a:rPr lang="nl-NL" baseline="0" dirty="0" smtClean="0"/>
              <a:t>, mensen met </a:t>
            </a:r>
            <a:r>
              <a:rPr lang="nl-NL" baseline="0" dirty="0" err="1" smtClean="0"/>
              <a:t>mogelijkeden</a:t>
            </a:r>
            <a:r>
              <a:rPr lang="nl-NL" baseline="0" dirty="0" smtClean="0"/>
              <a:t>….benieuwd wat er over 50 jaar in zwang is)</a:t>
            </a: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r>
              <a:rPr lang="nl-NL" dirty="0" smtClean="0"/>
              <a:t>Beperkingen in het huidige functioneren moeten geplaatst worden de context van de maatschappelijke omgeving (cultuur) waarvan de persoon deel uitmaakt.</a:t>
            </a:r>
          </a:p>
          <a:p>
            <a:r>
              <a:rPr lang="nl-NL" dirty="0" smtClean="0"/>
              <a:t>De valide vaststelling van de beperking houdt rekening met zowel talige en culturele diversiteit als ook met verschillen op de gebieden: communicatie, zintuigen/motoriek en gedrag.</a:t>
            </a:r>
          </a:p>
          <a:p>
            <a:r>
              <a:rPr lang="nl-NL" dirty="0" smtClean="0"/>
              <a:t>Elke individu heeft naast beperkingen ook mogelijkheden.</a:t>
            </a:r>
          </a:p>
          <a:p>
            <a:r>
              <a:rPr lang="nl-NL" dirty="0" smtClean="0"/>
              <a:t>Een belangrijk doel van het beschrijven van beperkingen is het identificeren van begeleidingsbehoeften.</a:t>
            </a:r>
          </a:p>
          <a:p>
            <a:r>
              <a:rPr lang="nl-NL" dirty="0" smtClean="0"/>
              <a:t>Met de juiste persoonlijke ondersteuning waarbij continuïteit gewaarborgd is, zal de levenskwaliteit van de persoon meestal verbeteren.</a:t>
            </a:r>
          </a:p>
          <a:p>
            <a:r>
              <a:rPr lang="nl-NL" dirty="0" smtClean="0"/>
              <a:t>In de opvatting van de AAMR is een laag IQ (onder de 70/75) dus wel een voorwaarde voor de diagnose verstandelijke handicap maar op zich niet voldoende om de diagnose te mogen stellen. Er moeten dus beperkingen op andere gebieden bij komen.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De bepaling</a:t>
            </a:r>
            <a:r>
              <a:rPr lang="nl-NL" baseline="0" dirty="0" smtClean="0"/>
              <a:t> of er sprake is van een </a:t>
            </a:r>
            <a:r>
              <a:rPr lang="nl-NL" baseline="0" dirty="0" err="1" smtClean="0"/>
              <a:t>verst.bep</a:t>
            </a:r>
            <a:r>
              <a:rPr lang="nl-NL" baseline="0" dirty="0" smtClean="0"/>
              <a:t>. Wordt gedaan op basis van een vergelijk van mogelijkheden en vaardigheden t.o.v. andere leeftijdsgenoten. Dus er is altijd sprake van een sociale context/sociaal model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F8FEDB6-EBEC-498D-A81C-0B8FF81AA7B9}" type="slidenum">
              <a:rPr lang="nl-NL" smtClean="0"/>
              <a:t>2</a:t>
            </a:fld>
            <a:endParaRPr lang="nl-NL"/>
          </a:p>
        </p:txBody>
      </p:sp>
    </p:spTree>
    <p:extLst>
      <p:ext uri="{BB962C8B-B14F-4D97-AF65-F5344CB8AC3E}">
        <p14:creationId xmlns:p14="http://schemas.microsoft.com/office/powerpoint/2010/main" val="401358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Voorbeelden betreffende</a:t>
            </a:r>
            <a:r>
              <a:rPr lang="nl-NL" baseline="0" dirty="0" smtClean="0"/>
              <a:t> skills bij </a:t>
            </a:r>
            <a:r>
              <a:rPr lang="nl-NL" dirty="0" smtClean="0"/>
              <a:t>doelgroep : </a:t>
            </a:r>
          </a:p>
          <a:p>
            <a:endParaRPr lang="nl-NL" dirty="0" smtClean="0"/>
          </a:p>
          <a:p>
            <a:r>
              <a:rPr lang="nl-NL" dirty="0" smtClean="0"/>
              <a:t>Problemen oplossen : ik voel me niet fijn: wat moet ik</a:t>
            </a:r>
            <a:r>
              <a:rPr lang="nl-NL" baseline="0" dirty="0" smtClean="0"/>
              <a:t> daarmee? Ik heb dorst, wat doe ik? De deur kan niet open, wat moet ik nu? </a:t>
            </a:r>
            <a:r>
              <a:rPr lang="nl-NL" dirty="0" smtClean="0"/>
              <a:t>ik heb pijn, wat</a:t>
            </a:r>
            <a:r>
              <a:rPr lang="nl-NL" baseline="0" dirty="0" smtClean="0"/>
              <a:t> doe ik?  Ik moet naar de dokter, maar hoe regel ik dat? Ik moet betalen bij de kassa maar er zit te weinig in  mijn portemonnee…..</a:t>
            </a:r>
          </a:p>
          <a:p>
            <a:endParaRPr lang="nl-NL" baseline="0" dirty="0" smtClean="0"/>
          </a:p>
          <a:p>
            <a:r>
              <a:rPr lang="nl-NL" baseline="0" dirty="0" smtClean="0"/>
              <a:t>Logisch redeneren: als jij mijn naam roept, luister ik naar je. Het is koud, dus doe je warmere kleding aan. Als ik nu rechtdoor loop, val ik in de sloot. Als de melk op is, moet ik nieuwe halen. Als de deurbel gaat, staat er iemand voor de deur. Als een auto toetert, moet ik opzij </a:t>
            </a:r>
            <a:r>
              <a:rPr lang="nl-NL" baseline="0" dirty="0" err="1" smtClean="0"/>
              <a:t>etc</a:t>
            </a:r>
            <a:r>
              <a:rPr lang="nl-NL" baseline="0" dirty="0" smtClean="0"/>
              <a:t> </a:t>
            </a:r>
            <a:r>
              <a:rPr lang="nl-NL" baseline="0" dirty="0" err="1" smtClean="0"/>
              <a:t>etc</a:t>
            </a:r>
            <a:endParaRPr lang="nl-NL" baseline="0" dirty="0" smtClean="0"/>
          </a:p>
          <a:p>
            <a:endParaRPr lang="nl-NL" baseline="0" dirty="0" smtClean="0"/>
          </a:p>
          <a:p>
            <a:r>
              <a:rPr lang="nl-NL" baseline="0" dirty="0" smtClean="0"/>
              <a:t>Schoolse vaardigheden: leren lezen (</a:t>
            </a:r>
            <a:r>
              <a:rPr lang="nl-NL" baseline="0" dirty="0" err="1" smtClean="0"/>
              <a:t>z.n</a:t>
            </a:r>
            <a:r>
              <a:rPr lang="nl-NL" baseline="0" dirty="0" smtClean="0"/>
              <a:t>. met </a:t>
            </a:r>
            <a:r>
              <a:rPr lang="nl-NL" baseline="0" dirty="0" err="1" smtClean="0"/>
              <a:t>picto’s</a:t>
            </a:r>
            <a:r>
              <a:rPr lang="nl-NL" baseline="0" dirty="0" smtClean="0"/>
              <a:t>), schrijven (spraakcomputer of spraakherkenning) , rekenen </a:t>
            </a:r>
          </a:p>
          <a:p>
            <a:endParaRPr lang="nl-NL" baseline="0" dirty="0" smtClean="0"/>
          </a:p>
          <a:p>
            <a:r>
              <a:rPr lang="nl-NL" baseline="0" dirty="0" smtClean="0"/>
              <a:t>Sociale vaardigheden: wat zeg je als je iemand voor het eerst ontmoet? Kun je zomaar een vreemd op straat aanspreken. Wat doe je als iemand jarig is. Wat vertel je over jezelf en wat niet </a:t>
            </a:r>
            <a:r>
              <a:rPr lang="nl-NL" baseline="0" dirty="0" err="1" smtClean="0"/>
              <a:t>etc</a:t>
            </a:r>
            <a:r>
              <a:rPr lang="nl-NL" baseline="0" dirty="0" smtClean="0"/>
              <a:t> </a:t>
            </a:r>
            <a:r>
              <a:rPr lang="nl-NL" baseline="0" dirty="0" err="1" smtClean="0"/>
              <a:t>etc</a:t>
            </a:r>
            <a:endParaRPr lang="nl-NL" baseline="0" dirty="0" smtClean="0"/>
          </a:p>
          <a:p>
            <a:endParaRPr lang="nl-NL" baseline="0" dirty="0" smtClean="0"/>
          </a:p>
          <a:p>
            <a:r>
              <a:rPr lang="nl-NL" baseline="0" dirty="0" smtClean="0"/>
              <a:t>Praktische dagelijks vaardigheden: hoe verzorg je jezelf, hoe hou je je huis schoon, hoe gebruik je een telefoon, pc, fiets, etc.</a:t>
            </a:r>
          </a:p>
          <a:p>
            <a:endParaRPr lang="nl-NL" dirty="0"/>
          </a:p>
        </p:txBody>
      </p:sp>
      <p:sp>
        <p:nvSpPr>
          <p:cNvPr id="4" name="Tijdelijke aanduiding voor dianummer 3"/>
          <p:cNvSpPr>
            <a:spLocks noGrp="1"/>
          </p:cNvSpPr>
          <p:nvPr>
            <p:ph type="sldNum" sz="quarter" idx="10"/>
          </p:nvPr>
        </p:nvSpPr>
        <p:spPr/>
        <p:txBody>
          <a:bodyPr/>
          <a:lstStyle/>
          <a:p>
            <a:fld id="{7F8FEDB6-EBEC-498D-A81C-0B8FF81AA7B9}" type="slidenum">
              <a:rPr lang="nl-NL" smtClean="0"/>
              <a:t>3</a:t>
            </a:fld>
            <a:endParaRPr lang="nl-NL"/>
          </a:p>
        </p:txBody>
      </p:sp>
    </p:spTree>
    <p:extLst>
      <p:ext uri="{BB962C8B-B14F-4D97-AF65-F5344CB8AC3E}">
        <p14:creationId xmlns:p14="http://schemas.microsoft.com/office/powerpoint/2010/main" val="27668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Videofragment 1:  Mensen van </a:t>
            </a:r>
            <a:r>
              <a:rPr lang="nl-NL" sz="1200" dirty="0" err="1" smtClean="0"/>
              <a:t>Reinaerde</a:t>
            </a:r>
            <a:r>
              <a:rPr lang="nl-NL" sz="1200" dirty="0" smtClean="0"/>
              <a:t>, </a:t>
            </a:r>
            <a:r>
              <a:rPr lang="nl-NL" sz="1200" dirty="0" err="1" smtClean="0"/>
              <a:t>Urlings</a:t>
            </a:r>
            <a:r>
              <a:rPr lang="nl-NL" sz="1200" dirty="0" smtClean="0"/>
              <a:t> min 13.35-16.55  </a:t>
            </a:r>
          </a:p>
          <a:p>
            <a:r>
              <a:rPr lang="nl-NL" baseline="0" dirty="0" smtClean="0"/>
              <a:t> </a:t>
            </a:r>
          </a:p>
          <a:p>
            <a:r>
              <a:rPr lang="nl-NL" dirty="0" smtClean="0"/>
              <a:t>De classificatie van een verstandelijke beperking is in de vijfde editie van het </a:t>
            </a:r>
            <a:r>
              <a:rPr lang="nl-NL" i="1" dirty="0" smtClean="0">
                <a:hlinkClick r:id="rId3" action="ppaction://hlinkfile"/>
              </a:rPr>
              <a:t>Handboek voor de classificatie van psychische stoornissen (DSM-5®)</a:t>
            </a:r>
            <a:r>
              <a:rPr lang="nl-NL" dirty="0" smtClean="0"/>
              <a:t> ingrijpend gewijzigd en valt nu onder de neurobiologische ontwikkelingsstoornissen. </a:t>
            </a:r>
            <a:r>
              <a:rPr lang="nl-NL" dirty="0" err="1" smtClean="0"/>
              <a:t>Yaron</a:t>
            </a:r>
            <a:r>
              <a:rPr lang="nl-NL" dirty="0" smtClean="0"/>
              <a:t> </a:t>
            </a:r>
            <a:r>
              <a:rPr lang="nl-NL" dirty="0" err="1" smtClean="0"/>
              <a:t>Kaldenbach</a:t>
            </a:r>
            <a:r>
              <a:rPr lang="nl-NL" dirty="0" smtClean="0"/>
              <a:t>, </a:t>
            </a:r>
            <a:r>
              <a:rPr lang="nl-NL" dirty="0" err="1" smtClean="0"/>
              <a:t>gz</a:t>
            </a:r>
            <a:r>
              <a:rPr lang="nl-NL" dirty="0" smtClean="0"/>
              <a:t>-psycholoog en cognitief gedragstherapeut, beschrijft in dit </a:t>
            </a:r>
            <a:r>
              <a:rPr lang="nl-NL" dirty="0" err="1" smtClean="0"/>
              <a:t>whitepaper</a:t>
            </a:r>
            <a:r>
              <a:rPr lang="nl-NL" dirty="0" smtClean="0"/>
              <a:t> wat er precies is veranderd. </a:t>
            </a:r>
          </a:p>
          <a:p>
            <a:endParaRPr lang="nl-NL" dirty="0" smtClean="0"/>
          </a:p>
          <a:p>
            <a:r>
              <a:rPr lang="nl-NL" dirty="0" smtClean="0"/>
              <a:t>Een IQ test van 70 tot</a:t>
            </a:r>
            <a:r>
              <a:rPr lang="nl-NL" baseline="0" dirty="0" smtClean="0"/>
              <a:t> 75 of minder indiceert problemen op gebieden van cognitief/intellectueel , sociaal en praktisch dagelijks handelen . Een IQ test alleen zegt echter niet alles, daar moeten dus ook bovenstaande problematiek bijkomen (wat meestal het geval is bij zo’n laag IQ, maar op de grens kan dat verschillen)</a:t>
            </a:r>
          </a:p>
          <a:p>
            <a:endParaRPr lang="nl-NL" baseline="0" dirty="0" smtClean="0"/>
          </a:p>
          <a:p>
            <a:r>
              <a:rPr lang="nl-NL" baseline="0" dirty="0" smtClean="0"/>
              <a:t>Zie voor DSM5 bv http://www.dsm5.org/Documents/Intellectual%20Disability%20Fact%20Sheet.pdf </a:t>
            </a:r>
          </a:p>
          <a:p>
            <a:endParaRPr lang="nl-NL" baseline="0" dirty="0" smtClean="0"/>
          </a:p>
          <a:p>
            <a:r>
              <a:rPr lang="nl-NL" baseline="0" dirty="0" smtClean="0"/>
              <a:t>Citaat van http://www.nationaalkompas.nl/gezondheid-en-ziekte/ziekten-en-aandoeningen/psychische-stoornissen/verstandelijke-handicap/wat-is-een-verstandelijke-handicap/ </a:t>
            </a:r>
          </a:p>
          <a:p>
            <a:r>
              <a:rPr lang="nl-NL" b="1" dirty="0" smtClean="0"/>
              <a:t>Verstandelijke handicap wordt gemeten via IQ-test</a:t>
            </a:r>
          </a:p>
          <a:p>
            <a:r>
              <a:rPr lang="nl-NL" dirty="0" smtClean="0"/>
              <a:t>Intelligentiebeperkingen worden gemeten met een valide en betrouwbare intelligentietest in een individueel onderzoek. Voor een verstandelijke beperking is de grens een </a:t>
            </a:r>
            <a:r>
              <a:rPr lang="nl-NL" dirty="0" smtClean="0">
                <a:hlinkClick r:id="rId4"/>
              </a:rPr>
              <a:t>IQ</a:t>
            </a:r>
            <a:r>
              <a:rPr lang="nl-NL" dirty="0" smtClean="0"/>
              <a:t> van ongeveer 70 à 75, afhankelijk van de testeigenschappen. Maar een IQ is niet het enige criterium. Er dienen ook beperkingen in conceptuele, praktische en/of sociale vaardigheden aanwezig te zijn. Bij zeer jonge kinderen, op oudere leeftijd of wanneer geen genormeerde tests of schalen beschikbaar zijn, is een klinisch oordeel op basis van professionele criteria en uitgangspunten van belang (</a:t>
            </a:r>
            <a:r>
              <a:rPr lang="nl-NL" i="1" dirty="0" err="1" smtClean="0">
                <a:hlinkClick r:id="rId5"/>
              </a:rPr>
              <a:t>Schalock</a:t>
            </a:r>
            <a:r>
              <a:rPr lang="nl-NL" i="1" dirty="0" smtClean="0">
                <a:hlinkClick r:id="rId5"/>
              </a:rPr>
              <a:t> et al., 2010</a:t>
            </a:r>
            <a:r>
              <a:rPr lang="nl-NL" dirty="0" smtClean="0"/>
              <a:t>). In de </a:t>
            </a:r>
            <a:r>
              <a:rPr lang="nl-NL" dirty="0" smtClean="0">
                <a:hlinkClick r:id="rId6"/>
              </a:rPr>
              <a:t>DSM</a:t>
            </a:r>
            <a:r>
              <a:rPr lang="nl-NL" dirty="0" smtClean="0"/>
              <a:t>-IV is het niveau van intellectueel functioneren als volgt onderverdeeld (</a:t>
            </a:r>
            <a:r>
              <a:rPr lang="nl-NL" i="1" dirty="0" smtClean="0">
                <a:hlinkClick r:id="rId7"/>
              </a:rPr>
              <a:t>APA, 1994</a:t>
            </a:r>
            <a:r>
              <a:rPr lang="nl-NL" dirty="0" smtClean="0"/>
              <a:t>) American Psychiatrie</a:t>
            </a:r>
            <a:r>
              <a:rPr lang="nl-NL" baseline="0" dirty="0" smtClean="0"/>
              <a:t> </a:t>
            </a:r>
            <a:r>
              <a:rPr lang="nl-NL" baseline="0" dirty="0" err="1" smtClean="0"/>
              <a:t>Association</a:t>
            </a:r>
            <a:r>
              <a:rPr lang="nl-NL" dirty="0" smtClean="0"/>
              <a:t>: </a:t>
            </a:r>
          </a:p>
          <a:p>
            <a:r>
              <a:rPr lang="nl-NL" dirty="0" smtClean="0"/>
              <a:t>Zwakbegaafd: IQ 70/75-85/90.</a:t>
            </a:r>
          </a:p>
          <a:p>
            <a:r>
              <a:rPr lang="nl-NL" dirty="0" smtClean="0"/>
              <a:t>Lichte verstandelijke handicap: IQ 50/55-70.</a:t>
            </a:r>
          </a:p>
          <a:p>
            <a:r>
              <a:rPr lang="nl-NL" dirty="0" smtClean="0"/>
              <a:t>Matige verstandelijke handicap: IQ 35/40-50/55.</a:t>
            </a:r>
          </a:p>
          <a:p>
            <a:r>
              <a:rPr lang="nl-NL" dirty="0" smtClean="0"/>
              <a:t>Ernstige verstandelijke handicap: IQ 20/25-35/40.</a:t>
            </a:r>
          </a:p>
          <a:p>
            <a:r>
              <a:rPr lang="nl-NL" dirty="0" smtClean="0"/>
              <a:t>Diepe verstandelijke handicap: IQ lager dan 20/25.</a:t>
            </a:r>
          </a:p>
          <a:p>
            <a:r>
              <a:rPr lang="nl-NL" dirty="0" smtClean="0"/>
              <a:t>Een laag IQ (lager dan 70/75) is wel een vereiste, maar geen voldoende voorwaarde voor de diagnose 'verstandelijke handicap'. </a:t>
            </a:r>
          </a:p>
          <a:p>
            <a:endParaRPr lang="nl-NL" dirty="0" smtClean="0"/>
          </a:p>
          <a:p>
            <a:r>
              <a:rPr lang="nl-NL" dirty="0" smtClean="0"/>
              <a:t>Bron: www.verstandelijkbeperkt.nl (Expertisecentrum</a:t>
            </a:r>
            <a:r>
              <a:rPr lang="nl-NL" baseline="0" dirty="0" smtClean="0"/>
              <a:t> Verstandelijke beperking)</a:t>
            </a:r>
            <a:endParaRPr lang="nl-NL" dirty="0" smtClean="0"/>
          </a:p>
          <a:p>
            <a:endParaRPr lang="nl-NL" dirty="0" smtClean="0"/>
          </a:p>
          <a:p>
            <a:r>
              <a:rPr lang="nl-NL" sz="1200" kern="1200" dirty="0" smtClean="0">
                <a:solidFill>
                  <a:schemeClr val="tx1"/>
                </a:solidFill>
                <a:effectLst/>
                <a:latin typeface="+mn-lt"/>
                <a:ea typeface="+mn-ea"/>
                <a:cs typeface="+mn-cs"/>
              </a:rPr>
              <a:t>Onderzoek toont aan dat testresultaten niet voldoende betrouwbaar zijn en bovendien ‘per definitie’ niet volstaan om bij een bepaling van verstandelijke beperking uit te komen. De AAIDD, de belangrijkste internationale professionele organisatie op het gebied van verstandelijke beperking, heeft de IQ grens als zodanig al losgelaten in haar definiëring. Ook de DSM-5 heeft daarin een belangrijke stap gezet.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Vooral in Nederland en België is het inzicht groeiende dat de emotionele ontwikkeling een grote(re) rol speelt bij verstandelijke beperking dan vaak werd aangenomen. Dit verdient zeker de aandacht wanneer we tot een definitie van verstandelijke beperking willen komen. Wij hanteren een definitie van verstandelijke beperking, gebaseerd op de AAIDD (2010), DSM-5, ICD-10 (11) en DM-ID(2). Daarmee volgen wij de standaard, zoals deze wereldwijd gehanteerd wordt. </a:t>
            </a:r>
          </a:p>
          <a:p>
            <a:r>
              <a:rPr lang="nl-NL" sz="1200" b="1" kern="1200" dirty="0" smtClean="0">
                <a:solidFill>
                  <a:schemeClr val="tx1"/>
                </a:solidFill>
                <a:effectLst/>
                <a:latin typeface="+mn-lt"/>
                <a:ea typeface="+mn-ea"/>
                <a:cs typeface="+mn-cs"/>
              </a:rPr>
              <a:t>Onder constructie</a:t>
            </a:r>
            <a:br>
              <a:rPr lang="nl-NL" sz="1200" b="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Momenteel werken wij aan een vernieuwde definitie van verstandelijke beperking. Deze zal rond september uitkomen bij uitgeverij SWP. Aan deze definitie werken diverse gerenommeerde auteurs mee. </a:t>
            </a:r>
          </a:p>
          <a:p>
            <a:endParaRPr lang="nl-NL" sz="1200" kern="1200" dirty="0" smtClean="0">
              <a:solidFill>
                <a:schemeClr val="tx1"/>
              </a:solidFill>
              <a:effectLst/>
              <a:latin typeface="+mn-lt"/>
              <a:ea typeface="+mn-ea"/>
              <a:cs typeface="+mn-cs"/>
            </a:endParaRP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F8FEDB6-EBEC-498D-A81C-0B8FF81AA7B9}" type="slidenum">
              <a:rPr lang="nl-NL" smtClean="0"/>
              <a:t>4</a:t>
            </a:fld>
            <a:endParaRPr lang="nl-NL"/>
          </a:p>
        </p:txBody>
      </p:sp>
    </p:spTree>
    <p:extLst>
      <p:ext uri="{BB962C8B-B14F-4D97-AF65-F5344CB8AC3E}">
        <p14:creationId xmlns:p14="http://schemas.microsoft.com/office/powerpoint/2010/main" val="156271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F8FEDB6-EBEC-498D-A81C-0B8FF81AA7B9}" type="slidenum">
              <a:rPr lang="nl-NL" smtClean="0"/>
              <a:t>5</a:t>
            </a:fld>
            <a:endParaRPr lang="nl-NL"/>
          </a:p>
        </p:txBody>
      </p:sp>
    </p:spTree>
    <p:extLst>
      <p:ext uri="{BB962C8B-B14F-4D97-AF65-F5344CB8AC3E}">
        <p14:creationId xmlns:p14="http://schemas.microsoft.com/office/powerpoint/2010/main" val="131801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536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smtClean="0"/>
              <a:t>Per uitspraak de zaal kort laten reageren: reacties zullen divers zijn ; dit zegt dus</a:t>
            </a:r>
            <a:r>
              <a:rPr lang="nl-NL" baseline="0" dirty="0" smtClean="0"/>
              <a:t> wat over jouw kijk/ visie op mensen met een verst. bep. Aandacht voor ‘wat is een visie’. In grote lijnen is maatschappelijk meestal wel zelfde, maar </a:t>
            </a:r>
            <a:r>
              <a:rPr lang="nl-NL" baseline="0" dirty="0" err="1" smtClean="0"/>
              <a:t>inidividueel</a:t>
            </a:r>
            <a:r>
              <a:rPr lang="nl-NL" baseline="0" dirty="0" smtClean="0"/>
              <a:t> kan er toch verschillen zijn die invloed hebben op manier van zorg </a:t>
            </a:r>
            <a:endParaRPr lang="nl-NL" dirty="0" smtClean="0"/>
          </a:p>
        </p:txBody>
      </p:sp>
      <p:sp>
        <p:nvSpPr>
          <p:cNvPr id="4" name="Tijdelijke aanduiding voor dianummer 3"/>
          <p:cNvSpPr>
            <a:spLocks noGrp="1"/>
          </p:cNvSpPr>
          <p:nvPr>
            <p:ph type="sldNum" sz="quarter" idx="5"/>
          </p:nvPr>
        </p:nvSpPr>
        <p:spPr/>
        <p:txBody>
          <a:bodyPr/>
          <a:lstStyle/>
          <a:p>
            <a:pPr>
              <a:defRPr/>
            </a:pPr>
            <a:fld id="{5CFD8669-CAE8-400E-963F-F9764688E591}" type="slidenum">
              <a:rPr lang="nl-NL" smtClean="0"/>
              <a:pPr>
                <a:defRPr/>
              </a:pPr>
              <a:t>6</a:t>
            </a:fld>
            <a:endParaRPr lang="nl-NL"/>
          </a:p>
        </p:txBody>
      </p:sp>
    </p:spTree>
    <p:extLst>
      <p:ext uri="{BB962C8B-B14F-4D97-AF65-F5344CB8AC3E}">
        <p14:creationId xmlns:p14="http://schemas.microsoft.com/office/powerpoint/2010/main" val="322991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is de zin van ons bestaan,</a:t>
            </a:r>
            <a:r>
              <a:rPr lang="nl-NL" baseline="0" dirty="0" smtClean="0"/>
              <a:t> waar leven we voor? Als christen geven we daar antwoord op met woorden als ‘verlost zijn’, ‘straks eeuwig met God zíjn’,  ‘worden zoals God ons bedoeld heeft’ , ‘tot Gods eer leven’ </a:t>
            </a:r>
          </a:p>
          <a:p>
            <a:endParaRPr lang="nl-NL" baseline="0" dirty="0" smtClean="0"/>
          </a:p>
          <a:p>
            <a:r>
              <a:rPr lang="nl-NL" baseline="0" dirty="0" smtClean="0"/>
              <a:t>Mijn visie: Het Koninkrijk van God komt straks naar ons toe, dus alles wat we gedaan hebben en van waarde blijkt voor God blijft bij ons en heeft een plaats op de nieuwe/gezuiverde aarde.  Dit zegt veel over hoe we naar onze naaste, ook </a:t>
            </a:r>
            <a:r>
              <a:rPr lang="nl-NL" baseline="0" dirty="0" err="1" smtClean="0"/>
              <a:t>verst.bep</a:t>
            </a:r>
            <a:r>
              <a:rPr lang="nl-NL" baseline="0" dirty="0" smtClean="0"/>
              <a:t>., kijken en wat we met en voor hen doen. Dit staat dan ook in het licht van de eeuwige aanwezigheid en rechtvaardigheid straks.</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pPr>
              <a:defRPr/>
            </a:pPr>
            <a:fld id="{74228051-DF2F-418B-8BEE-45A024B2372C}" type="slidenum">
              <a:rPr lang="nl-NL" smtClean="0"/>
              <a:pPr>
                <a:defRPr/>
              </a:pPr>
              <a:t>7</a:t>
            </a:fld>
            <a:endParaRPr lang="nl-NL"/>
          </a:p>
        </p:txBody>
      </p:sp>
    </p:spTree>
    <p:extLst>
      <p:ext uri="{BB962C8B-B14F-4D97-AF65-F5344CB8AC3E}">
        <p14:creationId xmlns:p14="http://schemas.microsoft.com/office/powerpoint/2010/main" val="292852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Shalock</a:t>
            </a:r>
            <a:r>
              <a:rPr lang="nl-NL" baseline="0" dirty="0" smtClean="0"/>
              <a:t> en </a:t>
            </a:r>
            <a:r>
              <a:rPr lang="nl-NL" baseline="0" dirty="0" err="1" smtClean="0"/>
              <a:t>Verdugo</a:t>
            </a:r>
            <a:r>
              <a:rPr lang="nl-NL" baseline="0" dirty="0" smtClean="0"/>
              <a:t> (2002)</a:t>
            </a:r>
          </a:p>
          <a:p>
            <a:endParaRPr lang="nl-NL" baseline="0" dirty="0" smtClean="0"/>
          </a:p>
          <a:p>
            <a:r>
              <a:rPr lang="nl-NL" baseline="0" dirty="0" smtClean="0"/>
              <a:t>Het eigene van </a:t>
            </a:r>
            <a:r>
              <a:rPr lang="nl-NL" baseline="0" dirty="0" err="1" smtClean="0"/>
              <a:t>vpk</a:t>
            </a:r>
            <a:r>
              <a:rPr lang="nl-NL" baseline="0" dirty="0" smtClean="0"/>
              <a:t> zit er in </a:t>
            </a:r>
            <a:endParaRPr lang="nl-NL" dirty="0"/>
          </a:p>
        </p:txBody>
      </p:sp>
      <p:sp>
        <p:nvSpPr>
          <p:cNvPr id="4" name="Tijdelijke aanduiding voor dianummer 3"/>
          <p:cNvSpPr>
            <a:spLocks noGrp="1"/>
          </p:cNvSpPr>
          <p:nvPr>
            <p:ph type="sldNum" sz="quarter" idx="10"/>
          </p:nvPr>
        </p:nvSpPr>
        <p:spPr/>
        <p:txBody>
          <a:bodyPr/>
          <a:lstStyle/>
          <a:p>
            <a:fld id="{7F8FEDB6-EBEC-498D-A81C-0B8FF81AA7B9}" type="slidenum">
              <a:rPr lang="nl-NL" smtClean="0"/>
              <a:t>8</a:t>
            </a:fld>
            <a:endParaRPr lang="nl-NL"/>
          </a:p>
        </p:txBody>
      </p:sp>
    </p:spTree>
    <p:extLst>
      <p:ext uri="{BB962C8B-B14F-4D97-AF65-F5344CB8AC3E}">
        <p14:creationId xmlns:p14="http://schemas.microsoft.com/office/powerpoint/2010/main" val="427447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F8FEDB6-EBEC-498D-A81C-0B8FF81AA7B9}" type="slidenum">
              <a:rPr lang="nl-NL" smtClean="0"/>
              <a:t>10</a:t>
            </a:fld>
            <a:endParaRPr lang="nl-NL"/>
          </a:p>
        </p:txBody>
      </p:sp>
    </p:spTree>
    <p:extLst>
      <p:ext uri="{BB962C8B-B14F-4D97-AF65-F5344CB8AC3E}">
        <p14:creationId xmlns:p14="http://schemas.microsoft.com/office/powerpoint/2010/main" val="112171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771800" y="2193708"/>
            <a:ext cx="5326360" cy="1102519"/>
          </a:xfrm>
        </p:spPr>
        <p:txBody>
          <a:bodyPr/>
          <a:lstStyle>
            <a:lvl1pPr algn="l">
              <a:defRPr>
                <a:solidFill>
                  <a:srgbClr val="0072BA"/>
                </a:solidFill>
              </a:defRPr>
            </a:lvl1pPr>
          </a:lstStyle>
          <a:p>
            <a:r>
              <a:rPr lang="nl-NL" dirty="0" smtClean="0"/>
              <a:t>Titel</a:t>
            </a:r>
            <a:endParaRPr lang="nl-NL" dirty="0"/>
          </a:p>
        </p:txBody>
      </p:sp>
      <p:sp>
        <p:nvSpPr>
          <p:cNvPr id="3" name="Ondertitel 2"/>
          <p:cNvSpPr>
            <a:spLocks noGrp="1"/>
          </p:cNvSpPr>
          <p:nvPr>
            <p:ph type="subTitle" idx="1" hasCustomPrompt="1"/>
          </p:nvPr>
        </p:nvSpPr>
        <p:spPr>
          <a:xfrm>
            <a:off x="2771800" y="3435846"/>
            <a:ext cx="5328592" cy="899238"/>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Ondertitel</a:t>
            </a:r>
            <a:endParaRPr lang="nl-NL" dirty="0"/>
          </a:p>
        </p:txBody>
      </p:sp>
      <p:sp>
        <p:nvSpPr>
          <p:cNvPr id="6"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3700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19256" cy="857250"/>
          </a:xfrm>
        </p:spPr>
        <p:txBody>
          <a:bodyPr/>
          <a:lstStyle>
            <a:lvl1pPr algn="l">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166910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tel 1"/>
          <p:cNvSpPr>
            <a:spLocks noGrp="1"/>
          </p:cNvSpPr>
          <p:nvPr>
            <p:ph type="title"/>
          </p:nvPr>
        </p:nvSpPr>
        <p:spPr>
          <a:xfrm>
            <a:off x="467544" y="205979"/>
            <a:ext cx="8219256" cy="857250"/>
          </a:xfrm>
        </p:spPr>
        <p:txBody>
          <a:bodyPr/>
          <a:lstStyle>
            <a:lvl1pPr algn="l">
              <a:defRPr/>
            </a:lvl1pPr>
          </a:lstStyle>
          <a:p>
            <a:r>
              <a:rPr lang="nl-NL" smtClean="0"/>
              <a:t>Klik om de stijl te bewerken</a:t>
            </a:r>
            <a:endParaRPr lang="nl-NL" dirty="0"/>
          </a:p>
        </p:txBody>
      </p:sp>
      <p:sp>
        <p:nvSpPr>
          <p:cNvPr id="6"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347041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accent4">
                    <a:lumMod val="50000"/>
                  </a:schemeClr>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120004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467544" y="205979"/>
            <a:ext cx="8219256" cy="857250"/>
          </a:xfrm>
        </p:spPr>
        <p:txBody>
          <a:bodyPr/>
          <a:lstStyle>
            <a:lvl1pPr algn="l">
              <a:defRPr/>
            </a:lvl1pPr>
          </a:lstStyle>
          <a:p>
            <a:r>
              <a:rPr lang="nl-NL" smtClean="0"/>
              <a:t>Klik om de stijl te bewerken</a:t>
            </a:r>
            <a:endParaRPr lang="nl-NL" dirty="0"/>
          </a:p>
        </p:txBody>
      </p:sp>
      <p:sp>
        <p:nvSpPr>
          <p:cNvPr id="5" name="Tijdelijke aanduiding voor inhoud 2"/>
          <p:cNvSpPr>
            <a:spLocks noGrp="1"/>
          </p:cNvSpPr>
          <p:nvPr>
            <p:ph idx="1"/>
          </p:nvPr>
        </p:nvSpPr>
        <p:spPr>
          <a:xfrm>
            <a:off x="457200" y="1200151"/>
            <a:ext cx="8229600" cy="33944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86462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1995686"/>
            <a:ext cx="9144000" cy="1102519"/>
          </a:xfrm>
        </p:spPr>
        <p:txBody>
          <a:bodyPr>
            <a:normAutofit/>
          </a:bodyPr>
          <a:lstStyle>
            <a:lvl1pPr algn="ctr">
              <a:defRPr sz="4000"/>
            </a:lvl1pPr>
          </a:lstStyle>
          <a:p>
            <a:r>
              <a:rPr lang="nl-NL" dirty="0" smtClean="0"/>
              <a:t>Titel</a:t>
            </a:r>
            <a:endParaRPr lang="nl-NL" dirty="0"/>
          </a:p>
        </p:txBody>
      </p:sp>
    </p:spTree>
    <p:extLst>
      <p:ext uri="{BB962C8B-B14F-4D97-AF65-F5344CB8AC3E}">
        <p14:creationId xmlns:p14="http://schemas.microsoft.com/office/powerpoint/2010/main" val="57220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a:t>
            </a:r>
            <a:r>
              <a:rPr lang="nl-NL" dirty="0" err="1" smtClean="0"/>
              <a:t>niveaau</a:t>
            </a:r>
            <a:endParaRPr lang="nl-NL" dirty="0" smtClean="0"/>
          </a:p>
          <a:p>
            <a:pPr lvl="3"/>
            <a:r>
              <a:rPr lang="nl-NL" dirty="0" smtClean="0"/>
              <a:t>Vierde niveau</a:t>
            </a:r>
          </a:p>
          <a:p>
            <a:pPr lvl="4"/>
            <a:r>
              <a:rPr lang="nl-NL" dirty="0" smtClean="0"/>
              <a:t>Vijfde niveau</a:t>
            </a:r>
            <a:endParaRPr lang="nl-NL" dirty="0"/>
          </a:p>
        </p:txBody>
      </p:sp>
      <p:sp>
        <p:nvSpPr>
          <p:cNvPr id="4"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2281234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spcBef>
          <a:spcPct val="0"/>
        </a:spcBef>
        <a:buNone/>
        <a:defRPr sz="4000" kern="1200">
          <a:solidFill>
            <a:srgbClr val="0072BA"/>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accent4">
              <a:lumMod val="50000"/>
            </a:schemeClr>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accent4">
              <a:lumMod val="50000"/>
            </a:schemeClr>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aidd.org/" TargetMode="External"/><Relationship Id="rId2" Type="http://schemas.openxmlformats.org/officeDocument/2006/relationships/hyperlink" Target="http://www.klik.org/" TargetMode="External"/><Relationship Id="rId1" Type="http://schemas.openxmlformats.org/officeDocument/2006/relationships/slideLayout" Target="../slideLayouts/slideLayout2.xml"/><Relationship Id="rId6" Type="http://schemas.openxmlformats.org/officeDocument/2006/relationships/hyperlink" Target="http://www.cce.nl/" TargetMode="External"/><Relationship Id="rId5" Type="http://schemas.openxmlformats.org/officeDocument/2006/relationships/hyperlink" Target="http://www.vgn.nl/" TargetMode="External"/><Relationship Id="rId4" Type="http://schemas.openxmlformats.org/officeDocument/2006/relationships/hyperlink" Target="http://www.kennispleingehandicaptensector.n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vilans.nl/docs/KNP/Verbeterprogramma/Ondersteuningsplannen/Toelichtingen_deel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Mensen met een </a:t>
            </a:r>
            <a:r>
              <a:rPr lang="nl-NL" smtClean="0"/>
              <a:t>verstandelijke beperking</a:t>
            </a:r>
            <a:endParaRPr lang="nl-NL" dirty="0"/>
          </a:p>
        </p:txBody>
      </p:sp>
      <p:sp>
        <p:nvSpPr>
          <p:cNvPr id="3" name="Ondertitel 2"/>
          <p:cNvSpPr>
            <a:spLocks noGrp="1"/>
          </p:cNvSpPr>
          <p:nvPr>
            <p:ph type="subTitle" idx="1"/>
          </p:nvPr>
        </p:nvSpPr>
        <p:spPr/>
        <p:txBody>
          <a:bodyPr>
            <a:normAutofit fontScale="40000" lnSpcReduction="20000"/>
          </a:bodyPr>
          <a:lstStyle/>
          <a:p>
            <a:r>
              <a:rPr lang="nl-NL" dirty="0" smtClean="0"/>
              <a:t>Inleiding in zorg voor mensen met verstandelijke beperkingen</a:t>
            </a:r>
          </a:p>
          <a:p>
            <a:r>
              <a:rPr lang="nl-NL" dirty="0" smtClean="0"/>
              <a:t>Nellie Oversluizen- van Rijn </a:t>
            </a:r>
          </a:p>
          <a:p>
            <a:r>
              <a:rPr lang="nl-NL" dirty="0" smtClean="0"/>
              <a:t>Opleidingsdocent Verpleegkunde</a:t>
            </a:r>
          </a:p>
          <a:p>
            <a:r>
              <a:rPr lang="nl-NL" dirty="0" smtClean="0"/>
              <a:t>2018/2019</a:t>
            </a:r>
            <a:endParaRPr lang="nl-NL" dirty="0"/>
          </a:p>
        </p:txBody>
      </p:sp>
      <p:pic>
        <p:nvPicPr>
          <p:cNvPr id="4" name="Afbeelding 3"/>
          <p:cNvPicPr>
            <a:picLocks noChangeAspect="1"/>
          </p:cNvPicPr>
          <p:nvPr/>
        </p:nvPicPr>
        <p:blipFill rotWithShape="1">
          <a:blip r:embed="rId3"/>
          <a:srcRect l="73236" t="16800" r="17708" b="75500"/>
          <a:stretch/>
        </p:blipFill>
        <p:spPr>
          <a:xfrm>
            <a:off x="6073062" y="4407954"/>
            <a:ext cx="1242138" cy="594066"/>
          </a:xfrm>
          <a:prstGeom prst="rect">
            <a:avLst/>
          </a:prstGeom>
        </p:spPr>
      </p:pic>
      <p:pic>
        <p:nvPicPr>
          <p:cNvPr id="5" name="Picture 2"/>
          <p:cNvPicPr/>
          <p:nvPr/>
        </p:nvPicPr>
        <p:blipFill>
          <a:blip r:embed="rId4">
            <a:extLst>
              <a:ext uri="{28A0092B-C50C-407E-A947-70E740481C1C}">
                <a14:useLocalDpi xmlns:a14="http://schemas.microsoft.com/office/drawing/2010/main" val="0"/>
              </a:ext>
            </a:extLst>
          </a:blip>
          <a:stretch>
            <a:fillRect/>
          </a:stretch>
        </p:blipFill>
        <p:spPr>
          <a:xfrm>
            <a:off x="1160843" y="4899626"/>
            <a:ext cx="582930" cy="204788"/>
          </a:xfrm>
          <a:prstGeom prst="rect">
            <a:avLst/>
          </a:prstGeom>
        </p:spPr>
      </p:pic>
    </p:spTree>
    <p:extLst>
      <p:ext uri="{BB962C8B-B14F-4D97-AF65-F5344CB8AC3E}">
        <p14:creationId xmlns:p14="http://schemas.microsoft.com/office/powerpoint/2010/main" val="35457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 van verpleegkundige (2)</a:t>
            </a:r>
            <a:endParaRPr lang="nl-NL" dirty="0"/>
          </a:p>
        </p:txBody>
      </p:sp>
      <p:sp>
        <p:nvSpPr>
          <p:cNvPr id="3" name="Tijdelijke aanduiding voor inhoud 2"/>
          <p:cNvSpPr>
            <a:spLocks noGrp="1"/>
          </p:cNvSpPr>
          <p:nvPr>
            <p:ph idx="1"/>
          </p:nvPr>
        </p:nvSpPr>
        <p:spPr>
          <a:xfrm>
            <a:off x="1485900" y="735546"/>
            <a:ext cx="6172200" cy="4266474"/>
          </a:xfrm>
        </p:spPr>
        <p:txBody>
          <a:bodyPr>
            <a:normAutofit fontScale="25000" lnSpcReduction="20000"/>
          </a:bodyPr>
          <a:lstStyle/>
          <a:p>
            <a:pPr marL="51197" indent="0">
              <a:buNone/>
            </a:pPr>
            <a:endParaRPr lang="nl-NL" sz="4650" b="1" dirty="0">
              <a:solidFill>
                <a:schemeClr val="tx2">
                  <a:lumMod val="50000"/>
                </a:schemeClr>
              </a:solidFill>
            </a:endParaRPr>
          </a:p>
          <a:p>
            <a:pPr marL="51197" indent="0">
              <a:buNone/>
            </a:pPr>
            <a:r>
              <a:rPr lang="nl-NL" sz="5400" b="1" dirty="0">
                <a:solidFill>
                  <a:schemeClr val="tx2">
                    <a:lumMod val="50000"/>
                  </a:schemeClr>
                </a:solidFill>
              </a:rPr>
              <a:t>Functiebenamingen binnen instellingen VGZ</a:t>
            </a:r>
            <a:r>
              <a:rPr lang="nl-NL" sz="5400" dirty="0">
                <a:solidFill>
                  <a:schemeClr val="tx2">
                    <a:lumMod val="50000"/>
                  </a:schemeClr>
                </a:solidFill>
              </a:rPr>
              <a:t> </a:t>
            </a:r>
            <a:r>
              <a:rPr lang="nl-NL" sz="5400" dirty="0"/>
              <a:t>: </a:t>
            </a:r>
          </a:p>
          <a:p>
            <a:pPr marL="51197" indent="0">
              <a:buNone/>
            </a:pPr>
            <a:r>
              <a:rPr lang="nl-NL" sz="5400" dirty="0"/>
              <a:t>Persoonlijk begeleider, Groepsbegeleider, Zorgcoördinator, Ondersteuningscoördinator, </a:t>
            </a:r>
          </a:p>
          <a:p>
            <a:pPr marL="51197" indent="0">
              <a:buNone/>
            </a:pPr>
            <a:endParaRPr lang="nl-NL" sz="5400" dirty="0"/>
          </a:p>
          <a:p>
            <a:pPr marL="51197" indent="0">
              <a:buNone/>
            </a:pPr>
            <a:r>
              <a:rPr lang="nl-NL" sz="5400" dirty="0"/>
              <a:t>Doorgroei mogelijk naar </a:t>
            </a:r>
            <a:r>
              <a:rPr lang="nl-NL" sz="5400" dirty="0" err="1"/>
              <a:t>Vpk</a:t>
            </a:r>
            <a:r>
              <a:rPr lang="nl-NL" sz="5400" dirty="0"/>
              <a:t> </a:t>
            </a:r>
            <a:r>
              <a:rPr lang="nl-NL" sz="5400" dirty="0" err="1"/>
              <a:t>Spec</a:t>
            </a:r>
            <a:r>
              <a:rPr lang="nl-NL" sz="5400" dirty="0"/>
              <a:t>/ANP </a:t>
            </a:r>
            <a:r>
              <a:rPr lang="nl-NL" sz="5400" dirty="0" err="1"/>
              <a:t>Verst.bep</a:t>
            </a:r>
            <a:r>
              <a:rPr lang="nl-NL" sz="5400" dirty="0"/>
              <a:t>. </a:t>
            </a:r>
          </a:p>
          <a:p>
            <a:pPr marL="51197" indent="0">
              <a:buNone/>
            </a:pPr>
            <a:endParaRPr lang="nl-NL" sz="5400" b="1" dirty="0">
              <a:solidFill>
                <a:schemeClr val="tx2">
                  <a:lumMod val="50000"/>
                </a:schemeClr>
              </a:solidFill>
            </a:endParaRPr>
          </a:p>
          <a:p>
            <a:pPr marL="51197" indent="0">
              <a:buNone/>
            </a:pPr>
            <a:r>
              <a:rPr lang="nl-NL" sz="5400" b="1" dirty="0">
                <a:solidFill>
                  <a:schemeClr val="tx2">
                    <a:lumMod val="50000"/>
                  </a:schemeClr>
                </a:solidFill>
              </a:rPr>
              <a:t>Werkgebieden</a:t>
            </a:r>
            <a:r>
              <a:rPr lang="nl-NL" sz="5400" dirty="0"/>
              <a:t>: </a:t>
            </a:r>
          </a:p>
          <a:p>
            <a:pPr marL="51197" indent="0">
              <a:buNone/>
            </a:pPr>
            <a:r>
              <a:rPr lang="nl-NL" sz="5400" dirty="0"/>
              <a:t>Thuiszorg (bij ambulant/ begeleid zelfstandig wonen),  klinische setting, specialistische dagbesteding, begeleid /ondersteund wonen,   gezondheidscentrum binnen </a:t>
            </a:r>
            <a:r>
              <a:rPr lang="nl-NL" sz="5400" dirty="0" err="1"/>
              <a:t>insteling</a:t>
            </a:r>
            <a:r>
              <a:rPr lang="nl-NL" sz="5400" dirty="0"/>
              <a:t>, GGD, gevangeniswezen</a:t>
            </a:r>
          </a:p>
          <a:p>
            <a:pPr marL="51197" indent="0">
              <a:buNone/>
            </a:pPr>
            <a:endParaRPr lang="nl-NL" sz="5400" dirty="0"/>
          </a:p>
          <a:p>
            <a:pPr marL="51197" indent="0">
              <a:buNone/>
            </a:pPr>
            <a:r>
              <a:rPr lang="nl-NL" sz="5400" dirty="0"/>
              <a:t>Voorbeelden van </a:t>
            </a:r>
            <a:r>
              <a:rPr lang="nl-NL" sz="5400" b="1" dirty="0"/>
              <a:t>specifieke rol van </a:t>
            </a:r>
            <a:r>
              <a:rPr lang="nl-NL" sz="5400" b="1" dirty="0" err="1"/>
              <a:t>vpk</a:t>
            </a:r>
            <a:r>
              <a:rPr lang="nl-NL" sz="5400" b="1" dirty="0"/>
              <a:t> :</a:t>
            </a:r>
          </a:p>
          <a:p>
            <a:pPr marL="694135" indent="-642938"/>
            <a:r>
              <a:rPr lang="nl-NL" sz="5400" dirty="0"/>
              <a:t>Versterkte  aanwezigheid en kwetsbaarheid t.a.v. </a:t>
            </a:r>
            <a:r>
              <a:rPr lang="nl-NL" sz="5400" dirty="0" err="1"/>
              <a:t>somatiek</a:t>
            </a:r>
            <a:r>
              <a:rPr lang="nl-NL" sz="5400" dirty="0"/>
              <a:t> </a:t>
            </a:r>
          </a:p>
          <a:p>
            <a:pPr marL="694135" indent="-642938"/>
            <a:r>
              <a:rPr lang="nl-NL" sz="5400" dirty="0"/>
              <a:t>klinisch redeneren op somatische aspecten i.c.m. /als oorzaak voor moeilijk verstaanbaar gedrag</a:t>
            </a:r>
          </a:p>
          <a:p>
            <a:pPr marL="694135" indent="-642938"/>
            <a:r>
              <a:rPr lang="nl-NL" sz="5400" dirty="0" err="1"/>
              <a:t>psychoschopathologische</a:t>
            </a:r>
            <a:r>
              <a:rPr lang="nl-NL" sz="5400" dirty="0"/>
              <a:t> problematiek /dubbeldiagnostiek </a:t>
            </a:r>
          </a:p>
          <a:p>
            <a:pPr marL="694135" indent="-642938"/>
            <a:r>
              <a:rPr lang="nl-NL" sz="5400" dirty="0"/>
              <a:t>Inzicht in gevolgen ouder worden, .m.n. screening op somatische problematiek i.r.t. gedrag</a:t>
            </a:r>
          </a:p>
          <a:p>
            <a:endParaRPr lang="nl-NL" sz="2100" dirty="0"/>
          </a:p>
        </p:txBody>
      </p:sp>
    </p:spTree>
    <p:extLst>
      <p:ext uri="{BB962C8B-B14F-4D97-AF65-F5344CB8AC3E}">
        <p14:creationId xmlns:p14="http://schemas.microsoft.com/office/powerpoint/2010/main" val="337545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357504"/>
            <a:ext cx="8856984" cy="4590509"/>
          </a:xfrm>
        </p:spPr>
        <p:txBody>
          <a:bodyPr>
            <a:normAutofit/>
          </a:bodyPr>
          <a:lstStyle/>
          <a:p>
            <a:pPr marL="51197" indent="0">
              <a:buNone/>
            </a:pPr>
            <a:r>
              <a:rPr lang="nl-NL" sz="2625" dirty="0">
                <a:solidFill>
                  <a:schemeClr val="accent1">
                    <a:lumMod val="60000"/>
                    <a:lumOff val="40000"/>
                  </a:schemeClr>
                </a:solidFill>
              </a:rPr>
              <a:t>Telt</a:t>
            </a:r>
            <a:r>
              <a:rPr lang="nl-NL" sz="2625" dirty="0"/>
              <a:t> het</a:t>
            </a:r>
            <a:br>
              <a:rPr lang="nl-NL" sz="2625" dirty="0"/>
            </a:br>
            <a:r>
              <a:rPr lang="nl-NL" sz="2625" dirty="0"/>
              <a:t>	voor </a:t>
            </a:r>
            <a:r>
              <a:rPr lang="nl-NL" sz="2625" dirty="0">
                <a:solidFill>
                  <a:schemeClr val="accent1">
                    <a:lumMod val="60000"/>
                    <a:lumOff val="40000"/>
                  </a:schemeClr>
                </a:solidFill>
              </a:rPr>
              <a:t>jou</a:t>
            </a:r>
            <a:r>
              <a:rPr lang="nl-NL" sz="2625" dirty="0"/>
              <a:t/>
            </a:r>
            <a:br>
              <a:rPr lang="nl-NL" sz="2625" dirty="0"/>
            </a:br>
            <a:r>
              <a:rPr lang="nl-NL" sz="2625" dirty="0"/>
              <a:t>		dat </a:t>
            </a:r>
            <a:r>
              <a:rPr lang="nl-NL" sz="2625" dirty="0">
                <a:solidFill>
                  <a:schemeClr val="accent1">
                    <a:lumMod val="60000"/>
                    <a:lumOff val="40000"/>
                  </a:schemeClr>
                </a:solidFill>
              </a:rPr>
              <a:t>dit</a:t>
            </a:r>
            <a:r>
              <a:rPr lang="nl-NL" sz="2625" dirty="0"/>
              <a:t> </a:t>
            </a:r>
            <a:br>
              <a:rPr lang="nl-NL" sz="2625" dirty="0"/>
            </a:br>
            <a:r>
              <a:rPr lang="nl-NL" sz="2625" dirty="0"/>
              <a:t>		</a:t>
            </a:r>
            <a:r>
              <a:rPr lang="nl-NL" sz="2625" dirty="0">
                <a:solidFill>
                  <a:schemeClr val="accent1">
                    <a:lumMod val="60000"/>
                    <a:lumOff val="40000"/>
                  </a:schemeClr>
                </a:solidFill>
              </a:rPr>
              <a:t>hier</a:t>
            </a:r>
            <a:r>
              <a:rPr lang="nl-NL" sz="2625" dirty="0"/>
              <a:t/>
            </a:r>
            <a:br>
              <a:rPr lang="nl-NL" sz="2625" dirty="0"/>
            </a:br>
            <a:r>
              <a:rPr lang="nl-NL" sz="2625" dirty="0"/>
              <a:t>			bij </a:t>
            </a:r>
            <a:r>
              <a:rPr lang="nl-NL" sz="2625" dirty="0" smtClean="0">
                <a:solidFill>
                  <a:schemeClr val="accent1">
                    <a:lumMod val="60000"/>
                    <a:lumOff val="40000"/>
                  </a:schemeClr>
                </a:solidFill>
              </a:rPr>
              <a:t>mij</a:t>
            </a:r>
            <a:r>
              <a:rPr lang="nl-NL" sz="2625" dirty="0" smtClean="0"/>
              <a:t>  , aan </a:t>
            </a:r>
            <a:r>
              <a:rPr lang="nl-NL" sz="2625" dirty="0"/>
              <a:t>mij</a:t>
            </a:r>
            <a:br>
              <a:rPr lang="nl-NL" sz="2625" dirty="0"/>
            </a:br>
            <a:r>
              <a:rPr lang="nl-NL" sz="2625" dirty="0"/>
              <a:t>				</a:t>
            </a:r>
            <a:r>
              <a:rPr lang="nl-NL" sz="2625" dirty="0">
                <a:solidFill>
                  <a:schemeClr val="accent1">
                    <a:lumMod val="60000"/>
                    <a:lumOff val="40000"/>
                  </a:schemeClr>
                </a:solidFill>
              </a:rPr>
              <a:t>alsmaar weer</a:t>
            </a:r>
            <a:r>
              <a:rPr lang="nl-NL" sz="2625" dirty="0"/>
              <a:t/>
            </a:r>
            <a:br>
              <a:rPr lang="nl-NL" sz="2625" dirty="0"/>
            </a:br>
            <a:r>
              <a:rPr lang="nl-NL" sz="2625" dirty="0"/>
              <a:t>				</a:t>
            </a:r>
            <a:r>
              <a:rPr lang="nl-NL" sz="2625" dirty="0" smtClean="0">
                <a:solidFill>
                  <a:schemeClr val="accent1">
                    <a:lumMod val="60000"/>
                    <a:lumOff val="40000"/>
                  </a:schemeClr>
                </a:solidFill>
              </a:rPr>
              <a:t>zo</a:t>
            </a:r>
            <a:r>
              <a:rPr lang="nl-NL" sz="2625" dirty="0" smtClean="0"/>
              <a:t> </a:t>
            </a:r>
            <a:r>
              <a:rPr lang="nl-NL" sz="2625" dirty="0"/>
              <a:t>gaat,</a:t>
            </a:r>
            <a:br>
              <a:rPr lang="nl-NL" sz="2625" dirty="0"/>
            </a:br>
            <a:r>
              <a:rPr lang="nl-NL" sz="2625" dirty="0"/>
              <a:t>					</a:t>
            </a:r>
            <a:r>
              <a:rPr lang="nl-NL" sz="2625" dirty="0">
                <a:solidFill>
                  <a:schemeClr val="tx2">
                    <a:lumMod val="75000"/>
                  </a:schemeClr>
                </a:solidFill>
              </a:rPr>
              <a:t>pijn</a:t>
            </a:r>
            <a:r>
              <a:rPr lang="nl-NL" sz="2625" dirty="0"/>
              <a:t> doet </a:t>
            </a:r>
            <a:br>
              <a:rPr lang="nl-NL" sz="2625" dirty="0"/>
            </a:br>
            <a:r>
              <a:rPr lang="nl-NL" sz="2625" dirty="0"/>
              <a:t>						en </a:t>
            </a:r>
            <a:r>
              <a:rPr lang="nl-NL" sz="2625" dirty="0">
                <a:solidFill>
                  <a:schemeClr val="tx2">
                    <a:lumMod val="75000"/>
                  </a:schemeClr>
                </a:solidFill>
              </a:rPr>
              <a:t>stoppen</a:t>
            </a:r>
            <a:r>
              <a:rPr lang="nl-NL" sz="2625" dirty="0"/>
              <a:t> 										moet?!</a:t>
            </a:r>
          </a:p>
          <a:p>
            <a:pPr marL="51197" indent="0">
              <a:buNone/>
            </a:pPr>
            <a:endParaRPr lang="nl-NL" sz="1800" dirty="0"/>
          </a:p>
          <a:p>
            <a:pPr marL="51197" indent="0">
              <a:buNone/>
            </a:pPr>
            <a:endParaRPr lang="nl-NL" sz="1800" dirty="0"/>
          </a:p>
          <a:p>
            <a:pPr marL="0" indent="0">
              <a:buNone/>
            </a:pPr>
            <a:endParaRPr lang="nl-NL" sz="1425" dirty="0"/>
          </a:p>
        </p:txBody>
      </p:sp>
    </p:spTree>
    <p:extLst>
      <p:ext uri="{BB962C8B-B14F-4D97-AF65-F5344CB8AC3E}">
        <p14:creationId xmlns:p14="http://schemas.microsoft.com/office/powerpoint/2010/main" val="2626280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 van verpleegkundige (3)</a:t>
            </a:r>
            <a:endParaRPr lang="nl-NL" dirty="0"/>
          </a:p>
        </p:txBody>
      </p:sp>
      <p:sp>
        <p:nvSpPr>
          <p:cNvPr id="3" name="Tijdelijke aanduiding voor inhoud 2"/>
          <p:cNvSpPr>
            <a:spLocks noGrp="1"/>
          </p:cNvSpPr>
          <p:nvPr>
            <p:ph idx="1"/>
          </p:nvPr>
        </p:nvSpPr>
        <p:spPr>
          <a:xfrm>
            <a:off x="457200" y="1200151"/>
            <a:ext cx="8507288" cy="3394472"/>
          </a:xfrm>
        </p:spPr>
        <p:txBody>
          <a:bodyPr>
            <a:normAutofit fontScale="92500" lnSpcReduction="20000"/>
          </a:bodyPr>
          <a:lstStyle/>
          <a:p>
            <a:r>
              <a:rPr lang="nl-NL" sz="2250" dirty="0"/>
              <a:t>Methodisch werken</a:t>
            </a:r>
            <a:br>
              <a:rPr lang="nl-NL" sz="2250" dirty="0"/>
            </a:br>
            <a:r>
              <a:rPr lang="nl-NL" sz="1650" dirty="0"/>
              <a:t>observeren, analyseren, interpreteren, interveniëren, evalueren</a:t>
            </a:r>
          </a:p>
          <a:p>
            <a:r>
              <a:rPr lang="nl-NL" sz="2250" dirty="0"/>
              <a:t>Begeleidingsvaardigheden</a:t>
            </a:r>
            <a:br>
              <a:rPr lang="nl-NL" sz="2250" dirty="0"/>
            </a:br>
            <a:r>
              <a:rPr lang="nl-NL" sz="1650" dirty="0"/>
              <a:t>(bij)sturen, instrueren, overnemen, bemoedigen, prikkelen, beschermen, nabij zijn</a:t>
            </a:r>
          </a:p>
          <a:p>
            <a:r>
              <a:rPr lang="nl-NL" sz="2250" dirty="0"/>
              <a:t>Ontwikkelen van ondersteuningsplan</a:t>
            </a:r>
            <a:br>
              <a:rPr lang="nl-NL" sz="2250" dirty="0"/>
            </a:br>
            <a:r>
              <a:rPr lang="nl-NL" sz="1650" dirty="0"/>
              <a:t>(</a:t>
            </a:r>
            <a:r>
              <a:rPr lang="nl-NL" sz="1650" dirty="0" err="1"/>
              <a:t>vpk</a:t>
            </a:r>
            <a:r>
              <a:rPr lang="nl-NL" sz="1650" dirty="0"/>
              <a:t>) diagnosticeren, doelen stellen, interventies opstellen, evalueren, multidisciplinair gericht zijn </a:t>
            </a:r>
            <a:r>
              <a:rPr lang="nl-NL" sz="1650" dirty="0" err="1"/>
              <a:t>incl</a:t>
            </a:r>
            <a:r>
              <a:rPr lang="nl-NL" sz="1650" dirty="0"/>
              <a:t> mantelzorg</a:t>
            </a:r>
          </a:p>
          <a:p>
            <a:r>
              <a:rPr lang="nl-NL" sz="2100" dirty="0"/>
              <a:t>Kwaliteit van zorg en ondersteuning  waarborgen en bevorderen</a:t>
            </a:r>
          </a:p>
          <a:p>
            <a:r>
              <a:rPr lang="nl-NL" sz="2100" dirty="0"/>
              <a:t>Multidisciplinair en maatschappelijk gericht </a:t>
            </a:r>
            <a:r>
              <a:rPr lang="nl-NL" sz="2100" dirty="0" smtClean="0"/>
              <a:t>werken</a:t>
            </a:r>
          </a:p>
          <a:p>
            <a:pPr marL="0" indent="0">
              <a:buNone/>
            </a:pPr>
            <a:endParaRPr lang="nl-NL" sz="2100" dirty="0" smtClean="0"/>
          </a:p>
          <a:p>
            <a:pPr marL="0" indent="0">
              <a:buNone/>
            </a:pPr>
            <a:r>
              <a:rPr lang="nl-NL" sz="2100" dirty="0" smtClean="0"/>
              <a:t>Raadpleeg ook: </a:t>
            </a:r>
            <a:endParaRPr lang="nl-NL" sz="2100" dirty="0"/>
          </a:p>
          <a:p>
            <a:pPr marL="0" indent="0">
              <a:buNone/>
            </a:pPr>
            <a:r>
              <a:rPr lang="en-US" sz="1900" dirty="0" smtClean="0"/>
              <a:t>V&amp;VN </a:t>
            </a:r>
            <a:r>
              <a:rPr lang="en-US" sz="1900" dirty="0"/>
              <a:t>(2016). </a:t>
            </a:r>
            <a:r>
              <a:rPr lang="en-US" sz="1900" i="1" dirty="0" err="1"/>
              <a:t>Expertisegebied</a:t>
            </a:r>
            <a:r>
              <a:rPr lang="en-US" sz="1900" i="1" dirty="0"/>
              <a:t> </a:t>
            </a:r>
            <a:r>
              <a:rPr lang="en-US" sz="1900" i="1" dirty="0" err="1"/>
              <a:t>Verpleegkundigen</a:t>
            </a:r>
            <a:r>
              <a:rPr lang="en-US" sz="1900" i="1" dirty="0"/>
              <a:t> </a:t>
            </a:r>
            <a:r>
              <a:rPr lang="en-US" sz="1900" i="1" dirty="0" err="1"/>
              <a:t>verstandelijk</a:t>
            </a:r>
            <a:r>
              <a:rPr lang="en-US" sz="1900" i="1" dirty="0"/>
              <a:t> </a:t>
            </a:r>
            <a:r>
              <a:rPr lang="en-US" sz="1900" i="1" dirty="0" err="1"/>
              <a:t>gehandicaptenzorg</a:t>
            </a:r>
            <a:r>
              <a:rPr lang="en-US" sz="1900" dirty="0"/>
              <a:t>. </a:t>
            </a:r>
            <a:endParaRPr lang="nl-NL" sz="1700" dirty="0"/>
          </a:p>
          <a:p>
            <a:endParaRPr lang="nl-NL" dirty="0"/>
          </a:p>
        </p:txBody>
      </p:sp>
    </p:spTree>
    <p:extLst>
      <p:ext uri="{BB962C8B-B14F-4D97-AF65-F5344CB8AC3E}">
        <p14:creationId xmlns:p14="http://schemas.microsoft.com/office/powerpoint/2010/main" val="186755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Goede bronnen	</a:t>
            </a:r>
            <a:endParaRPr lang="nl-NL" dirty="0"/>
          </a:p>
        </p:txBody>
      </p:sp>
      <p:sp>
        <p:nvSpPr>
          <p:cNvPr id="3" name="Tijdelijke aanduiding voor inhoud 2"/>
          <p:cNvSpPr>
            <a:spLocks noGrp="1"/>
          </p:cNvSpPr>
          <p:nvPr>
            <p:ph idx="1"/>
          </p:nvPr>
        </p:nvSpPr>
        <p:spPr/>
        <p:txBody>
          <a:bodyPr/>
          <a:lstStyle/>
          <a:p>
            <a:r>
              <a:rPr lang="nl-NL" sz="1800" dirty="0">
                <a:hlinkClick r:id="rId2"/>
              </a:rPr>
              <a:t>www.klik.org</a:t>
            </a:r>
            <a:endParaRPr lang="nl-NL" sz="1800" dirty="0"/>
          </a:p>
          <a:p>
            <a:r>
              <a:rPr lang="nl-NL" sz="1800" dirty="0">
                <a:hlinkClick r:id="rId3"/>
              </a:rPr>
              <a:t>http://aaidd.org/</a:t>
            </a:r>
            <a:endParaRPr lang="nl-NL" sz="1800" dirty="0"/>
          </a:p>
          <a:p>
            <a:r>
              <a:rPr lang="nl-NL" sz="1800" dirty="0">
                <a:hlinkClick r:id="rId4"/>
              </a:rPr>
              <a:t>www.kennispleingehandicaptensector.nl</a:t>
            </a:r>
            <a:endParaRPr lang="nl-NL" sz="1800" dirty="0"/>
          </a:p>
          <a:p>
            <a:r>
              <a:rPr lang="nl-NL" sz="1800" dirty="0">
                <a:hlinkClick r:id="rId5"/>
              </a:rPr>
              <a:t>www.vgn.nl</a:t>
            </a:r>
            <a:r>
              <a:rPr lang="nl-NL" sz="1800" dirty="0"/>
              <a:t> </a:t>
            </a:r>
          </a:p>
          <a:p>
            <a:r>
              <a:rPr lang="nl-NL" sz="1800" dirty="0">
                <a:hlinkClick r:id="rId6"/>
              </a:rPr>
              <a:t>www.CCE.nl</a:t>
            </a:r>
            <a:r>
              <a:rPr lang="nl-NL" sz="1800" dirty="0"/>
              <a:t> </a:t>
            </a:r>
          </a:p>
          <a:p>
            <a:pPr marL="0" indent="0">
              <a:buNone/>
            </a:pPr>
            <a:endParaRPr lang="nl-NL" dirty="0" smtClean="0"/>
          </a:p>
          <a:p>
            <a:endParaRPr lang="nl-NL" dirty="0" smtClean="0"/>
          </a:p>
          <a:p>
            <a:endParaRPr lang="nl-NL" dirty="0"/>
          </a:p>
        </p:txBody>
      </p:sp>
    </p:spTree>
    <p:extLst>
      <p:ext uri="{BB962C8B-B14F-4D97-AF65-F5344CB8AC3E}">
        <p14:creationId xmlns:p14="http://schemas.microsoft.com/office/powerpoint/2010/main" val="496694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t>Literatuurlijst</a:t>
            </a:r>
            <a:endParaRPr lang="nl-NL" dirty="0"/>
          </a:p>
        </p:txBody>
      </p:sp>
      <p:sp>
        <p:nvSpPr>
          <p:cNvPr id="3" name="Tijdelijke aanduiding voor inhoud 2"/>
          <p:cNvSpPr>
            <a:spLocks noGrp="1"/>
          </p:cNvSpPr>
          <p:nvPr>
            <p:ph idx="1"/>
          </p:nvPr>
        </p:nvSpPr>
        <p:spPr/>
        <p:txBody>
          <a:bodyPr>
            <a:normAutofit fontScale="47500" lnSpcReduction="20000"/>
          </a:bodyPr>
          <a:lstStyle/>
          <a:p>
            <a:r>
              <a:rPr lang="en-US" dirty="0"/>
              <a:t>AAIDD. (2018a). Definition of Intellectual Disability. </a:t>
            </a:r>
            <a:r>
              <a:rPr lang="en-US" dirty="0" err="1"/>
              <a:t>Geraadpleegd</a:t>
            </a:r>
            <a:r>
              <a:rPr lang="en-US" dirty="0"/>
              <a:t> op 24 </a:t>
            </a:r>
            <a:r>
              <a:rPr lang="en-US" dirty="0" err="1"/>
              <a:t>januari</a:t>
            </a:r>
            <a:r>
              <a:rPr lang="en-US" dirty="0"/>
              <a:t> 2019, van http://aaidd.org/intellectual-disability/definition</a:t>
            </a:r>
            <a:endParaRPr lang="nl-NL" dirty="0"/>
          </a:p>
          <a:p>
            <a:r>
              <a:rPr lang="en-US" dirty="0"/>
              <a:t>AAIDD. (2018b). DABS. </a:t>
            </a:r>
            <a:r>
              <a:rPr lang="en-US" dirty="0" err="1"/>
              <a:t>Geraadpleegd</a:t>
            </a:r>
            <a:r>
              <a:rPr lang="en-US" dirty="0"/>
              <a:t> op 24 </a:t>
            </a:r>
            <a:r>
              <a:rPr lang="en-US" dirty="0" err="1"/>
              <a:t>januari</a:t>
            </a:r>
            <a:r>
              <a:rPr lang="en-US" dirty="0"/>
              <a:t> 2019, van https://aaidd.org/dabs</a:t>
            </a:r>
            <a:endParaRPr lang="nl-NL" dirty="0"/>
          </a:p>
          <a:p>
            <a:r>
              <a:rPr lang="en-US" dirty="0" err="1"/>
              <a:t>Kaldenbach</a:t>
            </a:r>
            <a:r>
              <a:rPr lang="en-US" dirty="0"/>
              <a:t>, Y. (2015, 2 </a:t>
            </a:r>
            <a:r>
              <a:rPr lang="en-US" dirty="0" err="1"/>
              <a:t>juli</a:t>
            </a:r>
            <a:r>
              <a:rPr lang="en-US" dirty="0"/>
              <a:t>). DSM-5 | Gratis whitepaper: De </a:t>
            </a:r>
            <a:r>
              <a:rPr lang="en-US" dirty="0" err="1"/>
              <a:t>verstandelijke</a:t>
            </a:r>
            <a:r>
              <a:rPr lang="en-US" dirty="0"/>
              <a:t> </a:t>
            </a:r>
            <a:r>
              <a:rPr lang="en-US" dirty="0" err="1"/>
              <a:t>beperking</a:t>
            </a:r>
            <a:r>
              <a:rPr lang="en-US" dirty="0"/>
              <a:t> (</a:t>
            </a:r>
            <a:r>
              <a:rPr lang="en-US" dirty="0" err="1"/>
              <a:t>verstandelijke-ontwikkelingsstoornis</a:t>
            </a:r>
            <a:r>
              <a:rPr lang="en-US" dirty="0"/>
              <a:t>) in de DSM-5. </a:t>
            </a:r>
            <a:r>
              <a:rPr lang="en-US" dirty="0" err="1"/>
              <a:t>Geraadpleegd</a:t>
            </a:r>
            <a:r>
              <a:rPr lang="en-US" dirty="0"/>
              <a:t> op 24 </a:t>
            </a:r>
            <a:r>
              <a:rPr lang="en-US" dirty="0" err="1"/>
              <a:t>januari</a:t>
            </a:r>
            <a:r>
              <a:rPr lang="en-US" dirty="0"/>
              <a:t> 2019, van https://www.dsm-5.nl/documenten/artikel/36/Gratis-whitepaper-De-verstandelijke-beperking-verstandelijke-ontwikkelingsstoornis-in-de-DSM-5</a:t>
            </a:r>
            <a:endParaRPr lang="nl-NL" dirty="0"/>
          </a:p>
          <a:p>
            <a:r>
              <a:rPr lang="en-US" dirty="0" err="1"/>
              <a:t>Kennisplein</a:t>
            </a:r>
            <a:r>
              <a:rPr lang="en-US" dirty="0"/>
              <a:t> </a:t>
            </a:r>
            <a:r>
              <a:rPr lang="en-US" dirty="0" err="1"/>
              <a:t>Gehandicaptensector</a:t>
            </a:r>
            <a:r>
              <a:rPr lang="en-US" dirty="0"/>
              <a:t>. (2012, 27 </a:t>
            </a:r>
            <a:r>
              <a:rPr lang="en-US" dirty="0" err="1"/>
              <a:t>november</a:t>
            </a:r>
            <a:r>
              <a:rPr lang="en-US" dirty="0"/>
              <a:t>). </a:t>
            </a:r>
            <a:r>
              <a:rPr lang="en-US" dirty="0" err="1"/>
              <a:t>Handreiking</a:t>
            </a:r>
            <a:r>
              <a:rPr lang="en-US" dirty="0"/>
              <a:t> </a:t>
            </a:r>
            <a:r>
              <a:rPr lang="en-US" dirty="0" err="1"/>
              <a:t>Ondersteuningsplannen</a:t>
            </a:r>
            <a:r>
              <a:rPr lang="en-US" dirty="0"/>
              <a:t>. </a:t>
            </a:r>
            <a:r>
              <a:rPr lang="en-US" dirty="0" err="1"/>
              <a:t>Geraadpleegd</a:t>
            </a:r>
            <a:r>
              <a:rPr lang="en-US" dirty="0"/>
              <a:t> op 24 </a:t>
            </a:r>
            <a:r>
              <a:rPr lang="en-US" dirty="0" err="1"/>
              <a:t>januari</a:t>
            </a:r>
            <a:r>
              <a:rPr lang="en-US" dirty="0"/>
              <a:t> 2019, van https://www.kennispleingehandicaptensector.nl/ondersteuningsplan/handreiking-ondersteuningsplannen</a:t>
            </a:r>
            <a:endParaRPr lang="nl-NL" dirty="0"/>
          </a:p>
          <a:p>
            <a:r>
              <a:rPr lang="en-US" dirty="0" err="1"/>
              <a:t>Movisie</a:t>
            </a:r>
            <a:r>
              <a:rPr lang="en-US" dirty="0"/>
              <a:t>. (2018, 11 </a:t>
            </a:r>
            <a:r>
              <a:rPr lang="en-US" dirty="0" err="1"/>
              <a:t>mei</a:t>
            </a:r>
            <a:r>
              <a:rPr lang="en-US" dirty="0"/>
              <a:t>). 8 </a:t>
            </a:r>
            <a:r>
              <a:rPr lang="en-US" dirty="0" err="1"/>
              <a:t>dimensies</a:t>
            </a:r>
            <a:r>
              <a:rPr lang="en-US" dirty="0"/>
              <a:t> van </a:t>
            </a:r>
            <a:r>
              <a:rPr lang="en-US" dirty="0" err="1"/>
              <a:t>Schalock</a:t>
            </a:r>
            <a:r>
              <a:rPr lang="en-US" dirty="0"/>
              <a:t>. </a:t>
            </a:r>
            <a:r>
              <a:rPr lang="en-US" dirty="0" err="1"/>
              <a:t>Geraadpleegd</a:t>
            </a:r>
            <a:r>
              <a:rPr lang="en-US" dirty="0"/>
              <a:t> op 24 </a:t>
            </a:r>
            <a:r>
              <a:rPr lang="en-US" dirty="0" err="1"/>
              <a:t>januari</a:t>
            </a:r>
            <a:r>
              <a:rPr lang="en-US" dirty="0"/>
              <a:t> 2019, van https://www.movisie.nl/tool/8-dimensies-schalock</a:t>
            </a:r>
            <a:endParaRPr lang="nl-NL" dirty="0"/>
          </a:p>
          <a:p>
            <a:r>
              <a:rPr lang="en-US" dirty="0" err="1"/>
              <a:t>Timmers-Huigens</a:t>
            </a:r>
            <a:r>
              <a:rPr lang="en-US" dirty="0"/>
              <a:t>, D. (2016). </a:t>
            </a:r>
            <a:r>
              <a:rPr lang="en-US" i="1" dirty="0" err="1"/>
              <a:t>Ervaringsordening</a:t>
            </a:r>
            <a:r>
              <a:rPr lang="en-US" i="1" dirty="0"/>
              <a:t>: </a:t>
            </a:r>
            <a:r>
              <a:rPr lang="en-US" i="1" dirty="0" err="1"/>
              <a:t>zorg</a:t>
            </a:r>
            <a:r>
              <a:rPr lang="en-US" i="1" dirty="0"/>
              <a:t>, </a:t>
            </a:r>
            <a:r>
              <a:rPr lang="en-US" i="1" dirty="0" err="1"/>
              <a:t>welzijn</a:t>
            </a:r>
            <a:r>
              <a:rPr lang="en-US" i="1" dirty="0"/>
              <a:t>, </a:t>
            </a:r>
            <a:r>
              <a:rPr lang="en-US" i="1" dirty="0" err="1"/>
              <a:t>onderwijs</a:t>
            </a:r>
            <a:r>
              <a:rPr lang="en-US" dirty="0"/>
              <a:t>. Deventer, Nederland: Van </a:t>
            </a:r>
            <a:r>
              <a:rPr lang="en-US" dirty="0" err="1"/>
              <a:t>Tricht</a:t>
            </a:r>
            <a:r>
              <a:rPr lang="en-US" dirty="0"/>
              <a:t>.</a:t>
            </a:r>
            <a:endParaRPr lang="nl-NL" dirty="0"/>
          </a:p>
          <a:p>
            <a:r>
              <a:rPr lang="en-US" dirty="0"/>
              <a:t>V&amp;VN. (2016). </a:t>
            </a:r>
            <a:r>
              <a:rPr lang="en-US" i="1" dirty="0" err="1"/>
              <a:t>Expertisegebied</a:t>
            </a:r>
            <a:r>
              <a:rPr lang="en-US" i="1" dirty="0"/>
              <a:t> </a:t>
            </a:r>
            <a:r>
              <a:rPr lang="en-US" i="1" dirty="0" err="1"/>
              <a:t>Verpleegkundigen</a:t>
            </a:r>
            <a:r>
              <a:rPr lang="en-US" i="1" dirty="0"/>
              <a:t> </a:t>
            </a:r>
            <a:r>
              <a:rPr lang="en-US" i="1" dirty="0" err="1"/>
              <a:t>verstandelijk</a:t>
            </a:r>
            <a:r>
              <a:rPr lang="en-US" i="1" dirty="0"/>
              <a:t> </a:t>
            </a:r>
            <a:r>
              <a:rPr lang="en-US" i="1" dirty="0" err="1"/>
              <a:t>gehandicaptenzorg</a:t>
            </a:r>
            <a:r>
              <a:rPr lang="en-US" dirty="0"/>
              <a:t>. </a:t>
            </a:r>
            <a:r>
              <a:rPr lang="en-US" dirty="0" err="1"/>
              <a:t>Geraadpleegd</a:t>
            </a:r>
            <a:r>
              <a:rPr lang="en-US" dirty="0"/>
              <a:t> van https://www.venvn.nl/Portals/1/</a:t>
            </a:r>
            <a:r>
              <a:rPr lang="en-US" dirty="0" err="1"/>
              <a:t>Thema's</a:t>
            </a:r>
            <a:r>
              <a:rPr lang="en-US" dirty="0"/>
              <a:t>/</a:t>
            </a:r>
            <a:r>
              <a:rPr lang="en-US" dirty="0" err="1"/>
              <a:t>Beroepsprofiel</a:t>
            </a:r>
            <a:r>
              <a:rPr lang="en-US" dirty="0"/>
              <a:t>/20161010%20Expertisegebied%20verpleegkundige%20verstandelijk%20gehandicaptenzorg....pdf</a:t>
            </a:r>
            <a:endParaRPr lang="nl-NL" dirty="0"/>
          </a:p>
          <a:p>
            <a:endParaRPr lang="nl-NL" dirty="0"/>
          </a:p>
          <a:p>
            <a:endParaRPr lang="nl-NL" dirty="0"/>
          </a:p>
        </p:txBody>
      </p:sp>
    </p:spTree>
    <p:extLst>
      <p:ext uri="{BB962C8B-B14F-4D97-AF65-F5344CB8AC3E}">
        <p14:creationId xmlns:p14="http://schemas.microsoft.com/office/powerpoint/2010/main" val="302598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Profiel verstandelijk beperkten </a:t>
            </a:r>
            <a:endParaRPr lang="nl-NL" dirty="0"/>
          </a:p>
        </p:txBody>
      </p:sp>
      <p:sp>
        <p:nvSpPr>
          <p:cNvPr id="3" name="Tijdelijke aanduiding voor inhoud 2"/>
          <p:cNvSpPr>
            <a:spLocks noGrp="1"/>
          </p:cNvSpPr>
          <p:nvPr>
            <p:ph idx="1"/>
          </p:nvPr>
        </p:nvSpPr>
        <p:spPr/>
        <p:txBody>
          <a:bodyPr>
            <a:normAutofit/>
          </a:bodyPr>
          <a:lstStyle/>
          <a:p>
            <a:pPr marL="0" indent="0">
              <a:buNone/>
            </a:pPr>
            <a:r>
              <a:rPr lang="en-US" sz="1800" b="1" dirty="0" smtClean="0"/>
              <a:t>Definition AAIDD </a:t>
            </a:r>
            <a:r>
              <a:rPr lang="en-US" sz="1200" b="1" dirty="0" smtClean="0"/>
              <a:t>(American </a:t>
            </a:r>
            <a:r>
              <a:rPr lang="en-US" sz="1200" b="1" dirty="0"/>
              <a:t>Association of Intellectual and Developmental Disabilities):</a:t>
            </a:r>
            <a:r>
              <a:rPr lang="en-US" sz="1800" b="1" dirty="0"/>
              <a:t> </a:t>
            </a:r>
          </a:p>
          <a:p>
            <a:pPr marL="0" indent="0">
              <a:buNone/>
            </a:pPr>
            <a:r>
              <a:rPr lang="en-US" sz="1950" i="1" dirty="0"/>
              <a:t>Intellectual disability</a:t>
            </a:r>
            <a:r>
              <a:rPr lang="en-US" sz="1950" dirty="0"/>
              <a:t> is a disability characterized by significant limitations in both </a:t>
            </a:r>
            <a:r>
              <a:rPr lang="en-US" sz="1950" b="1" dirty="0"/>
              <a:t>intellectual functioning</a:t>
            </a:r>
            <a:r>
              <a:rPr lang="en-US" sz="1950" dirty="0"/>
              <a:t> and in </a:t>
            </a:r>
            <a:r>
              <a:rPr lang="en-US" sz="1950" b="1" dirty="0"/>
              <a:t>adaptive behavior</a:t>
            </a:r>
            <a:r>
              <a:rPr lang="en-US" sz="1950" dirty="0"/>
              <a:t>, which covers many everyday social and practical skills. This disability originates </a:t>
            </a:r>
            <a:r>
              <a:rPr lang="en-US" sz="1950" b="1" dirty="0"/>
              <a:t>before the age of 18</a:t>
            </a:r>
            <a:r>
              <a:rPr lang="en-US" sz="1950" dirty="0"/>
              <a:t>. (AAIDD, </a:t>
            </a:r>
            <a:r>
              <a:rPr lang="en-US" sz="1950" dirty="0" smtClean="0"/>
              <a:t>2018a)</a:t>
            </a:r>
            <a:endParaRPr lang="en-US" sz="1950" dirty="0"/>
          </a:p>
          <a:p>
            <a:pPr marL="0" indent="0">
              <a:buNone/>
            </a:pPr>
            <a:endParaRPr lang="en-US" sz="1950" dirty="0"/>
          </a:p>
          <a:p>
            <a:pPr marL="0" indent="0">
              <a:buNone/>
            </a:pPr>
            <a:endParaRPr lang="en-US" sz="1350" b="1" dirty="0"/>
          </a:p>
          <a:p>
            <a:pPr marL="0" indent="0">
              <a:buNone/>
            </a:pPr>
            <a:r>
              <a:rPr lang="nl-NL" sz="1650" dirty="0" err="1" smtClean="0"/>
              <a:t>Diagnostic</a:t>
            </a:r>
            <a:r>
              <a:rPr lang="nl-NL" sz="1650" dirty="0" smtClean="0"/>
              <a:t> </a:t>
            </a:r>
            <a:r>
              <a:rPr lang="nl-NL" sz="1650" dirty="0" err="1"/>
              <a:t>Adaptive</a:t>
            </a:r>
            <a:r>
              <a:rPr lang="nl-NL" sz="1650" dirty="0"/>
              <a:t> </a:t>
            </a:r>
            <a:r>
              <a:rPr lang="nl-NL" sz="1650" dirty="0" err="1"/>
              <a:t>Behavior</a:t>
            </a:r>
            <a:r>
              <a:rPr lang="nl-NL" sz="1650" dirty="0"/>
              <a:t> </a:t>
            </a:r>
            <a:r>
              <a:rPr lang="nl-NL" sz="1650" dirty="0" err="1"/>
              <a:t>Scale</a:t>
            </a:r>
            <a:r>
              <a:rPr lang="nl-NL" sz="1650" dirty="0"/>
              <a:t> doelgroep: 4-21jr (AAIDD, 2018b)</a:t>
            </a:r>
          </a:p>
          <a:p>
            <a:pPr marL="0" indent="0">
              <a:buNone/>
            </a:pPr>
            <a:endParaRPr lang="nl-NL" sz="1800" dirty="0">
              <a:hlinkClick r:id="rId3"/>
            </a:endParaRPr>
          </a:p>
          <a:p>
            <a:pPr marL="0" indent="0">
              <a:buNone/>
            </a:pPr>
            <a:endParaRPr lang="nl-NL" sz="1650" dirty="0"/>
          </a:p>
        </p:txBody>
      </p:sp>
    </p:spTree>
    <p:extLst>
      <p:ext uri="{BB962C8B-B14F-4D97-AF65-F5344CB8AC3E}">
        <p14:creationId xmlns:p14="http://schemas.microsoft.com/office/powerpoint/2010/main" val="1606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Dit betekent: 	</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dirty="0"/>
              <a:t>Verminderd vermogen tot: </a:t>
            </a:r>
          </a:p>
          <a:p>
            <a:pPr marL="0" indent="0">
              <a:buNone/>
            </a:pPr>
            <a:endParaRPr lang="nl-NL" sz="1800" dirty="0"/>
          </a:p>
          <a:p>
            <a:r>
              <a:rPr lang="nl-NL" sz="1800" dirty="0"/>
              <a:t>problemen oplossen</a:t>
            </a:r>
          </a:p>
          <a:p>
            <a:r>
              <a:rPr lang="nl-NL" sz="1800" dirty="0"/>
              <a:t>logisch te redeneren/ oorzaak gevolg begrijpen</a:t>
            </a:r>
          </a:p>
          <a:p>
            <a:r>
              <a:rPr lang="nl-NL" sz="1800" dirty="0"/>
              <a:t>‘schoolse vaardigheden’ / conceptuele vaardigheden </a:t>
            </a:r>
          </a:p>
          <a:p>
            <a:r>
              <a:rPr lang="nl-NL" sz="1800" dirty="0"/>
              <a:t>Sociale vaardigheden/ omgangsregels </a:t>
            </a:r>
          </a:p>
          <a:p>
            <a:r>
              <a:rPr lang="nl-NL" sz="1800" dirty="0"/>
              <a:t>Praktische dagelijkse vaardigheden </a:t>
            </a:r>
          </a:p>
          <a:p>
            <a:endParaRPr lang="nl-NL" sz="1800" dirty="0"/>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92706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Indeling in niveaus </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sz="1950" dirty="0"/>
              <a:t>In </a:t>
            </a:r>
            <a:r>
              <a:rPr lang="nl-NL" sz="1950" dirty="0" smtClean="0"/>
              <a:t>de DSM-IV wordt het </a:t>
            </a:r>
            <a:r>
              <a:rPr lang="nl-NL" sz="1950" dirty="0"/>
              <a:t>niveau van intellectueel functioneren als volgt </a:t>
            </a:r>
            <a:r>
              <a:rPr lang="nl-NL" sz="1950" dirty="0" smtClean="0"/>
              <a:t>onderverdeeld: </a:t>
            </a:r>
            <a:endParaRPr lang="nl-NL" sz="1950" dirty="0"/>
          </a:p>
          <a:p>
            <a:r>
              <a:rPr lang="nl-NL" sz="1950" dirty="0"/>
              <a:t>Zwakbegaafd: IQ 70/75-85/90</a:t>
            </a:r>
          </a:p>
          <a:p>
            <a:r>
              <a:rPr lang="nl-NL" sz="1950" dirty="0"/>
              <a:t>Lichte verstandelijke handicap: IQ 50/55-70</a:t>
            </a:r>
          </a:p>
          <a:p>
            <a:r>
              <a:rPr lang="nl-NL" sz="1950" dirty="0"/>
              <a:t>Matige verstandelijke handicap: IQ 35/40-50/55</a:t>
            </a:r>
          </a:p>
          <a:p>
            <a:r>
              <a:rPr lang="nl-NL" sz="1950" dirty="0"/>
              <a:t>Ernstige verstandelijke handicap: IQ 20/25-35/40</a:t>
            </a:r>
          </a:p>
          <a:p>
            <a:r>
              <a:rPr lang="nl-NL" sz="1950" dirty="0"/>
              <a:t>Diepe verstandelijke handicap: IQ lager dan 20/25</a:t>
            </a:r>
          </a:p>
          <a:p>
            <a:pPr marL="0" indent="0">
              <a:buNone/>
            </a:pPr>
            <a:endParaRPr lang="nl-NL" sz="1950" dirty="0"/>
          </a:p>
          <a:p>
            <a:pPr marL="0" indent="0">
              <a:buNone/>
            </a:pPr>
            <a:r>
              <a:rPr lang="nl-NL" sz="1950" dirty="0"/>
              <a:t>DSM-V laat IQ indeling meer los, nadruk op adaptief vermogen en ook de leeftijdsgrens van 18 </a:t>
            </a:r>
            <a:r>
              <a:rPr lang="nl-NL" sz="1950" dirty="0" err="1"/>
              <a:t>jr</a:t>
            </a:r>
            <a:r>
              <a:rPr lang="nl-NL" sz="1950" dirty="0"/>
              <a:t> vervalt (</a:t>
            </a:r>
            <a:r>
              <a:rPr lang="nl-NL" sz="1950" dirty="0" err="1"/>
              <a:t>Kaldenbach</a:t>
            </a:r>
            <a:r>
              <a:rPr lang="nl-NL" sz="1950" dirty="0"/>
              <a:t>, </a:t>
            </a:r>
            <a:r>
              <a:rPr lang="nl-NL" sz="1950" dirty="0" smtClean="0"/>
              <a:t>2015)</a:t>
            </a:r>
          </a:p>
          <a:p>
            <a:pPr marL="0" indent="0">
              <a:buNone/>
            </a:pPr>
            <a:endParaRPr lang="nl-NL" sz="1425" b="1" dirty="0"/>
          </a:p>
          <a:p>
            <a:endParaRPr lang="nl-NL" dirty="0" smtClean="0"/>
          </a:p>
          <a:p>
            <a:endParaRPr lang="nl-NL" dirty="0"/>
          </a:p>
        </p:txBody>
      </p:sp>
    </p:spTree>
    <p:extLst>
      <p:ext uri="{BB962C8B-B14F-4D97-AF65-F5344CB8AC3E}">
        <p14:creationId xmlns:p14="http://schemas.microsoft.com/office/powerpoint/2010/main" val="9838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Ontwikkelingsprofiel	</a:t>
            </a:r>
            <a:endParaRPr lang="nl-NL" dirty="0"/>
          </a:p>
        </p:txBody>
      </p:sp>
      <p:sp>
        <p:nvSpPr>
          <p:cNvPr id="3" name="Tijdelijke aanduiding voor inhoud 2"/>
          <p:cNvSpPr>
            <a:spLocks noGrp="1"/>
          </p:cNvSpPr>
          <p:nvPr>
            <p:ph idx="1"/>
          </p:nvPr>
        </p:nvSpPr>
        <p:spPr/>
        <p:txBody>
          <a:bodyPr>
            <a:noAutofit/>
          </a:bodyPr>
          <a:lstStyle/>
          <a:p>
            <a:r>
              <a:rPr lang="nl-NL" sz="2000" dirty="0"/>
              <a:t>Indeling naar IQ: wat zegt dat?</a:t>
            </a:r>
          </a:p>
          <a:p>
            <a:r>
              <a:rPr lang="nl-NL" sz="2000" dirty="0" smtClean="0"/>
              <a:t>Indeling </a:t>
            </a:r>
            <a:r>
              <a:rPr lang="nl-NL" sz="2000" dirty="0"/>
              <a:t>naar Ontwikkelingsleeftijd: wat zegt dat?</a:t>
            </a:r>
          </a:p>
          <a:p>
            <a:pPr lvl="1"/>
            <a:r>
              <a:rPr lang="nl-NL" sz="2000" dirty="0" smtClean="0"/>
              <a:t>0-6 </a:t>
            </a:r>
            <a:r>
              <a:rPr lang="nl-NL" sz="2000" dirty="0" err="1" smtClean="0"/>
              <a:t>mnd</a:t>
            </a:r>
            <a:r>
              <a:rPr lang="nl-NL" sz="2000" dirty="0" smtClean="0"/>
              <a:t>, </a:t>
            </a:r>
            <a:r>
              <a:rPr lang="nl-NL" sz="2000" dirty="0"/>
              <a:t>6-18 </a:t>
            </a:r>
            <a:r>
              <a:rPr lang="nl-NL" sz="2000" dirty="0" err="1" smtClean="0"/>
              <a:t>mnd</a:t>
            </a:r>
            <a:r>
              <a:rPr lang="nl-NL" sz="2000" dirty="0" smtClean="0"/>
              <a:t>, </a:t>
            </a:r>
            <a:r>
              <a:rPr lang="nl-NL" sz="2000" dirty="0"/>
              <a:t>3-7 </a:t>
            </a:r>
            <a:r>
              <a:rPr lang="nl-NL" sz="2000" dirty="0" err="1" smtClean="0"/>
              <a:t>jr</a:t>
            </a:r>
            <a:r>
              <a:rPr lang="nl-NL" sz="2000" dirty="0" smtClean="0"/>
              <a:t>, 7-12 </a:t>
            </a:r>
            <a:r>
              <a:rPr lang="nl-NL" sz="2000" dirty="0" err="1" smtClean="0"/>
              <a:t>jr</a:t>
            </a:r>
            <a:r>
              <a:rPr lang="nl-NL" sz="2000" dirty="0" smtClean="0"/>
              <a:t>  </a:t>
            </a:r>
          </a:p>
          <a:p>
            <a:pPr lvl="1"/>
            <a:r>
              <a:rPr lang="nl-NL" sz="2000" dirty="0" smtClean="0"/>
              <a:t> 0-2jr, 2-5 </a:t>
            </a:r>
            <a:r>
              <a:rPr lang="nl-NL" sz="2000" dirty="0" err="1" smtClean="0"/>
              <a:t>jr</a:t>
            </a:r>
            <a:r>
              <a:rPr lang="nl-NL" sz="2000" dirty="0" smtClean="0"/>
              <a:t>, 6-11 </a:t>
            </a:r>
            <a:r>
              <a:rPr lang="nl-NL" sz="2000" dirty="0" err="1" smtClean="0"/>
              <a:t>jr</a:t>
            </a:r>
            <a:r>
              <a:rPr lang="nl-NL" sz="2000" dirty="0" smtClean="0"/>
              <a:t>,  12-20 </a:t>
            </a:r>
            <a:r>
              <a:rPr lang="nl-NL" sz="2000" dirty="0" err="1" smtClean="0"/>
              <a:t>jr</a:t>
            </a:r>
            <a:r>
              <a:rPr lang="nl-NL" sz="2000" dirty="0" smtClean="0"/>
              <a:t>  (cognitieve </a:t>
            </a:r>
            <a:r>
              <a:rPr lang="nl-NL" sz="2000" dirty="0" err="1" smtClean="0"/>
              <a:t>vlgs</a:t>
            </a:r>
            <a:r>
              <a:rPr lang="nl-NL" sz="2000" dirty="0" smtClean="0"/>
              <a:t> Piaget, psychoseksuele </a:t>
            </a:r>
            <a:r>
              <a:rPr lang="nl-NL" sz="2000" dirty="0" err="1" smtClean="0"/>
              <a:t>vlgs</a:t>
            </a:r>
            <a:r>
              <a:rPr lang="nl-NL" sz="2000" dirty="0" smtClean="0"/>
              <a:t> Freud, psychosociale </a:t>
            </a:r>
            <a:r>
              <a:rPr lang="nl-NL" sz="2000" dirty="0" err="1" smtClean="0"/>
              <a:t>vlgs</a:t>
            </a:r>
            <a:r>
              <a:rPr lang="nl-NL" sz="2000" dirty="0" smtClean="0"/>
              <a:t> </a:t>
            </a:r>
            <a:r>
              <a:rPr lang="nl-NL" sz="2000" dirty="0" err="1" smtClean="0"/>
              <a:t>Erikson</a:t>
            </a:r>
            <a:r>
              <a:rPr lang="nl-NL" sz="2000" dirty="0" smtClean="0"/>
              <a:t>)</a:t>
            </a:r>
          </a:p>
          <a:p>
            <a:r>
              <a:rPr lang="nl-NL" sz="2000" dirty="0" smtClean="0"/>
              <a:t>Beoordeling op ontwikkelingsgebieden: </a:t>
            </a:r>
            <a:r>
              <a:rPr lang="nl-NL" sz="2000" dirty="0"/>
              <a:t>sociaal –emotioneel, cognitief, verbaal, zelfredzaamheid </a:t>
            </a:r>
          </a:p>
          <a:p>
            <a:pPr lvl="1"/>
            <a:r>
              <a:rPr lang="nl-NL" sz="1600" dirty="0" smtClean="0"/>
              <a:t>Disharmonisch </a:t>
            </a:r>
            <a:r>
              <a:rPr lang="nl-NL" sz="1600" dirty="0"/>
              <a:t>ontwikkelingsprofiel: op 1 gebied opvallend verder ontwikkeld dan op ander gebied. </a:t>
            </a:r>
          </a:p>
          <a:p>
            <a:r>
              <a:rPr lang="nl-NL" sz="2000" dirty="0" smtClean="0"/>
              <a:t>Ervaringsordeningen </a:t>
            </a:r>
            <a:r>
              <a:rPr lang="nl-NL" sz="2000" dirty="0"/>
              <a:t>volgens Timmers </a:t>
            </a:r>
            <a:r>
              <a:rPr lang="nl-NL" sz="2000" dirty="0" err="1" smtClean="0"/>
              <a:t>Huigens</a:t>
            </a:r>
            <a:r>
              <a:rPr lang="nl-NL" sz="2000" dirty="0"/>
              <a:t> (Timmers-</a:t>
            </a:r>
            <a:r>
              <a:rPr lang="nl-NL" sz="2000" dirty="0" err="1"/>
              <a:t>Huigens</a:t>
            </a:r>
            <a:r>
              <a:rPr lang="nl-NL" sz="2000" dirty="0"/>
              <a:t>, 2016)</a:t>
            </a:r>
          </a:p>
        </p:txBody>
      </p:sp>
    </p:spTree>
    <p:extLst>
      <p:ext uri="{BB962C8B-B14F-4D97-AF65-F5344CB8AC3E}">
        <p14:creationId xmlns:p14="http://schemas.microsoft.com/office/powerpoint/2010/main" val="246943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smtClean="0">
                <a:solidFill>
                  <a:schemeClr val="tx2">
                    <a:satMod val="200000"/>
                  </a:schemeClr>
                </a:solidFill>
              </a:rPr>
              <a:t>Hoe zien we hen?</a:t>
            </a:r>
            <a:endParaRPr lang="nl-NL" dirty="0">
              <a:solidFill>
                <a:schemeClr val="tx2">
                  <a:satMod val="200000"/>
                </a:schemeClr>
              </a:solidFill>
            </a:endParaRPr>
          </a:p>
        </p:txBody>
      </p:sp>
      <p:sp>
        <p:nvSpPr>
          <p:cNvPr id="3" name="Tijdelijke aanduiding voor inhoud 2"/>
          <p:cNvSpPr>
            <a:spLocks noGrp="1"/>
          </p:cNvSpPr>
          <p:nvPr>
            <p:ph idx="1"/>
          </p:nvPr>
        </p:nvSpPr>
        <p:spPr>
          <a:xfrm>
            <a:off x="1828800" y="1017985"/>
            <a:ext cx="5829300" cy="4018359"/>
          </a:xfrm>
        </p:spPr>
        <p:txBody>
          <a:bodyPr/>
          <a:lstStyle/>
          <a:p>
            <a:pPr eaLnBrk="1" hangingPunct="1"/>
            <a:r>
              <a:rPr lang="nl-NL" sz="1650" dirty="0"/>
              <a:t>Kraambezoek: “God heeft jullie een engeltje in huis gegeven”</a:t>
            </a:r>
          </a:p>
          <a:p>
            <a:pPr eaLnBrk="1" hangingPunct="1"/>
            <a:r>
              <a:rPr lang="nl-NL" sz="1650" dirty="0"/>
              <a:t>Titel van een video: ‘Kinderen die al van God zijn’</a:t>
            </a:r>
          </a:p>
          <a:p>
            <a:pPr eaLnBrk="1" hangingPunct="1"/>
            <a:r>
              <a:rPr lang="nl-NL" sz="1650" dirty="0"/>
              <a:t>Uit de omgeving: “Wat is de zin van zijn bestaan, hij weet zelf niet dat hij er is….” </a:t>
            </a:r>
          </a:p>
          <a:p>
            <a:pPr eaLnBrk="1" hangingPunct="1"/>
            <a:r>
              <a:rPr lang="nl-NL" sz="1650" dirty="0"/>
              <a:t>Moeder: “als ik dit geweten had, dan had het voor mij niet gehoeven”</a:t>
            </a:r>
          </a:p>
          <a:p>
            <a:pPr eaLnBrk="1" hangingPunct="1"/>
            <a:r>
              <a:rPr lang="nl-NL" sz="1650" dirty="0"/>
              <a:t>“God heeft haar in ons gezin gezet, omdat Hij weet dat wij de liefde ervoor hebben” (uit een interview in EO-Visie) </a:t>
            </a:r>
          </a:p>
          <a:p>
            <a:pPr eaLnBrk="1" hangingPunct="1"/>
            <a:r>
              <a:rPr lang="nl-NL" sz="1650" dirty="0"/>
              <a:t>Predikant over een gehandicapt kind: “Zo heeft God het nooit bedoeld!”</a:t>
            </a:r>
          </a:p>
          <a:p>
            <a:pPr eaLnBrk="1" hangingPunct="1"/>
            <a:r>
              <a:rPr lang="nl-NL" sz="1650" dirty="0"/>
              <a:t>Vader: “Je kunt zo oneindig veel van ze leren….”</a:t>
            </a:r>
          </a:p>
          <a:p>
            <a:pPr eaLnBrk="1" hangingPunct="1"/>
            <a:r>
              <a:rPr lang="nl-NL" sz="1650" dirty="0"/>
              <a:t>“Wat een schat!” (oprechte uitroep van een voorbijganger)</a:t>
            </a:r>
          </a:p>
          <a:p>
            <a:pPr eaLnBrk="1" hangingPunct="1"/>
            <a:r>
              <a:rPr lang="nl-NL" sz="1650" dirty="0"/>
              <a:t>In een </a:t>
            </a:r>
            <a:r>
              <a:rPr lang="nl-NL" sz="1650" dirty="0" err="1"/>
              <a:t>promo-filmpje</a:t>
            </a:r>
            <a:r>
              <a:rPr lang="nl-NL" sz="1650" dirty="0"/>
              <a:t>:“Wie is hier nu eigenlijk gehandicapt?” </a:t>
            </a:r>
          </a:p>
          <a:p>
            <a:pPr eaLnBrk="1" hangingPunct="1"/>
            <a:endParaRPr lang="nl-NL" dirty="0" smtClean="0"/>
          </a:p>
          <a:p>
            <a:pPr eaLnBrk="1" hangingPunct="1"/>
            <a:endParaRPr lang="nl-NL" dirty="0" smtClean="0"/>
          </a:p>
        </p:txBody>
      </p:sp>
    </p:spTree>
    <p:extLst>
      <p:ext uri="{BB962C8B-B14F-4D97-AF65-F5344CB8AC3E}">
        <p14:creationId xmlns:p14="http://schemas.microsoft.com/office/powerpoint/2010/main" val="34814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Christelijk georiënteerde visie </a:t>
            </a:r>
            <a:endParaRPr lang="nl-NL" dirty="0"/>
          </a:p>
        </p:txBody>
      </p:sp>
      <p:sp>
        <p:nvSpPr>
          <p:cNvPr id="5" name="Tijdelijke aanduiding voor inhoud 4"/>
          <p:cNvSpPr>
            <a:spLocks noGrp="1"/>
          </p:cNvSpPr>
          <p:nvPr>
            <p:ph idx="1"/>
          </p:nvPr>
        </p:nvSpPr>
        <p:spPr/>
        <p:txBody>
          <a:bodyPr>
            <a:normAutofit fontScale="77500" lnSpcReduction="20000"/>
          </a:bodyPr>
          <a:lstStyle/>
          <a:p>
            <a:r>
              <a:rPr lang="nl-NL" dirty="0" smtClean="0"/>
              <a:t>Origine en doel is: de volmaakte mens waar God van geniet en eer ontvangt. </a:t>
            </a:r>
          </a:p>
          <a:p>
            <a:r>
              <a:rPr lang="nl-NL" dirty="0" smtClean="0"/>
              <a:t>Naar Gods beeld geschapen: gericht op vrede,  gerechtigheid, harmonie, eenheid, gezamenlijkheid, diversiteit</a:t>
            </a:r>
          </a:p>
          <a:p>
            <a:r>
              <a:rPr lang="nl-NL" dirty="0" smtClean="0"/>
              <a:t>Handicap als gevolg van gebrokenheid; niet eindeloos maakbaar</a:t>
            </a:r>
          </a:p>
          <a:p>
            <a:r>
              <a:rPr lang="nl-NL" dirty="0" smtClean="0"/>
              <a:t>Op zoek naar zingeving </a:t>
            </a:r>
          </a:p>
          <a:p>
            <a:r>
              <a:rPr lang="nl-NL" dirty="0" smtClean="0"/>
              <a:t>Gericht op veiligheid/bescherming en ontplooiing</a:t>
            </a:r>
          </a:p>
          <a:p>
            <a:r>
              <a:rPr lang="nl-NL" dirty="0" err="1" smtClean="0"/>
              <a:t>Appèl</a:t>
            </a:r>
            <a:r>
              <a:rPr lang="nl-NL" dirty="0" smtClean="0"/>
              <a:t> op de ander “en </a:t>
            </a:r>
            <a:r>
              <a:rPr lang="nl-NL" u="sng" dirty="0" smtClean="0"/>
              <a:t>zij</a:t>
            </a:r>
            <a:r>
              <a:rPr lang="nl-NL" dirty="0" smtClean="0"/>
              <a:t> brachten hem naar Jezus”  </a:t>
            </a:r>
          </a:p>
          <a:p>
            <a:endParaRPr lang="nl-NL" dirty="0"/>
          </a:p>
        </p:txBody>
      </p:sp>
    </p:spTree>
    <p:extLst>
      <p:ext uri="{BB962C8B-B14F-4D97-AF65-F5344CB8AC3E}">
        <p14:creationId xmlns:p14="http://schemas.microsoft.com/office/powerpoint/2010/main" val="318192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 van verpleegkundige (1)	</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000" b="1" dirty="0" smtClean="0"/>
              <a:t>Kwaliteit van leven ondersteunen en versterken </a:t>
            </a:r>
          </a:p>
          <a:p>
            <a:pPr marL="0" indent="0">
              <a:buNone/>
            </a:pPr>
            <a:r>
              <a:rPr lang="nl-NL" sz="1500" dirty="0" smtClean="0"/>
              <a:t>De 8 Domeinen </a:t>
            </a:r>
            <a:r>
              <a:rPr lang="nl-NL" sz="1500" dirty="0" smtClean="0"/>
              <a:t>van </a:t>
            </a:r>
            <a:r>
              <a:rPr lang="nl-NL" sz="1500" dirty="0" err="1" smtClean="0"/>
              <a:t>Schalock</a:t>
            </a:r>
            <a:r>
              <a:rPr lang="nl-NL" sz="1500" dirty="0"/>
              <a:t> (</a:t>
            </a:r>
            <a:r>
              <a:rPr lang="nl-NL" sz="1500" dirty="0" err="1"/>
              <a:t>Movisie</a:t>
            </a:r>
            <a:r>
              <a:rPr lang="nl-NL" sz="1500" dirty="0"/>
              <a:t>, 2018</a:t>
            </a:r>
            <a:r>
              <a:rPr lang="nl-NL" sz="1500" dirty="0" smtClean="0"/>
              <a:t>)</a:t>
            </a:r>
          </a:p>
          <a:p>
            <a:pPr marL="0" indent="0">
              <a:buNone/>
            </a:pPr>
            <a:endParaRPr lang="nl-NL" sz="1500" dirty="0"/>
          </a:p>
          <a:p>
            <a:r>
              <a:rPr lang="nl-NL" sz="1500" dirty="0"/>
              <a:t>Lichamelijk welbevinden</a:t>
            </a:r>
          </a:p>
          <a:p>
            <a:r>
              <a:rPr lang="nl-NL" sz="1500" dirty="0"/>
              <a:t>Psychisch welbevinden</a:t>
            </a:r>
          </a:p>
          <a:p>
            <a:r>
              <a:rPr lang="nl-NL" sz="1500" dirty="0"/>
              <a:t>Interpersoonlijke relaties</a:t>
            </a:r>
          </a:p>
          <a:p>
            <a:r>
              <a:rPr lang="nl-NL" sz="1500" dirty="0"/>
              <a:t>Deelname aan samenleving</a:t>
            </a:r>
          </a:p>
          <a:p>
            <a:r>
              <a:rPr lang="nl-NL" sz="1500" dirty="0"/>
              <a:t>Persoonlijke ontwikkeling</a:t>
            </a:r>
          </a:p>
          <a:p>
            <a:r>
              <a:rPr lang="nl-NL" sz="1500" dirty="0"/>
              <a:t>Materieel welzijn</a:t>
            </a:r>
          </a:p>
          <a:p>
            <a:r>
              <a:rPr lang="nl-NL" sz="1500" dirty="0"/>
              <a:t>Zelfbepaling</a:t>
            </a:r>
          </a:p>
          <a:p>
            <a:r>
              <a:rPr lang="nl-NL" sz="1500" dirty="0"/>
              <a:t>Belangen </a:t>
            </a:r>
          </a:p>
        </p:txBody>
      </p:sp>
    </p:spTree>
    <p:extLst>
      <p:ext uri="{BB962C8B-B14F-4D97-AF65-F5344CB8AC3E}">
        <p14:creationId xmlns:p14="http://schemas.microsoft.com/office/powerpoint/2010/main" val="27262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507288" cy="857250"/>
          </a:xfrm>
        </p:spPr>
        <p:txBody>
          <a:bodyPr>
            <a:noAutofit/>
          </a:bodyPr>
          <a:lstStyle/>
          <a:p>
            <a:r>
              <a:rPr lang="nl-NL" sz="2400" dirty="0" err="1" smtClean="0"/>
              <a:t>Neuman</a:t>
            </a:r>
            <a:r>
              <a:rPr lang="nl-NL" sz="2400" dirty="0" smtClean="0"/>
              <a:t> System Model in zorg voor verstandelijk beperkten </a:t>
            </a:r>
            <a:endParaRPr lang="nl-NL" sz="2400" dirty="0"/>
          </a:p>
        </p:txBody>
      </p:sp>
      <p:sp>
        <p:nvSpPr>
          <p:cNvPr id="3" name="Tijdelijke aanduiding voor inhoud 2"/>
          <p:cNvSpPr>
            <a:spLocks noGrp="1"/>
          </p:cNvSpPr>
          <p:nvPr>
            <p:ph idx="1"/>
          </p:nvPr>
        </p:nvSpPr>
        <p:spPr/>
        <p:txBody>
          <a:bodyPr>
            <a:normAutofit lnSpcReduction="10000"/>
          </a:bodyPr>
          <a:lstStyle/>
          <a:p>
            <a:pPr>
              <a:buNone/>
            </a:pPr>
            <a:r>
              <a:rPr lang="nl-NL" sz="1800" dirty="0"/>
              <a:t>De beperkte mens kan verminderd, moeilijk, nauwelijks of niet:</a:t>
            </a:r>
          </a:p>
          <a:p>
            <a:pPr>
              <a:buNone/>
            </a:pPr>
            <a:endParaRPr lang="nl-NL" dirty="0" smtClean="0"/>
          </a:p>
          <a:p>
            <a:r>
              <a:rPr lang="nl-NL" sz="1800" dirty="0"/>
              <a:t>Stressoren herkennen</a:t>
            </a:r>
          </a:p>
          <a:p>
            <a:r>
              <a:rPr lang="nl-NL" sz="1800" dirty="0"/>
              <a:t>Stressoren verminderen, voorkomen of ontwijken</a:t>
            </a:r>
          </a:p>
          <a:p>
            <a:r>
              <a:rPr lang="nl-NL" sz="1800" dirty="0"/>
              <a:t>Coping bewust inzetten</a:t>
            </a:r>
          </a:p>
          <a:p>
            <a:pPr lvl="1"/>
            <a:r>
              <a:rPr lang="nl-NL" sz="1800" dirty="0"/>
              <a:t>Fysiologisch</a:t>
            </a:r>
          </a:p>
          <a:p>
            <a:pPr lvl="1"/>
            <a:r>
              <a:rPr lang="nl-NL" sz="1800" dirty="0"/>
              <a:t>Psychologisch</a:t>
            </a:r>
          </a:p>
          <a:p>
            <a:pPr lvl="1"/>
            <a:r>
              <a:rPr lang="nl-NL" sz="1800" dirty="0"/>
              <a:t>Sociaal /cultureel</a:t>
            </a:r>
          </a:p>
          <a:p>
            <a:pPr lvl="1"/>
            <a:r>
              <a:rPr lang="nl-NL" sz="1800" dirty="0"/>
              <a:t>Ontwikkelingsbepaald</a:t>
            </a:r>
          </a:p>
          <a:p>
            <a:pPr lvl="1"/>
            <a:r>
              <a:rPr lang="nl-NL" sz="1800" dirty="0"/>
              <a:t>Spiritueel </a:t>
            </a:r>
          </a:p>
          <a:p>
            <a:endParaRPr lang="nl-NL" dirty="0"/>
          </a:p>
        </p:txBody>
      </p:sp>
    </p:spTree>
    <p:extLst>
      <p:ext uri="{BB962C8B-B14F-4D97-AF65-F5344CB8AC3E}">
        <p14:creationId xmlns:p14="http://schemas.microsoft.com/office/powerpoint/2010/main" val="12570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HE Powerpoint Studenten">
  <a:themeElements>
    <a:clrScheme name="CHE restyling 2016">
      <a:dk1>
        <a:srgbClr val="003B6F"/>
      </a:dk1>
      <a:lt1>
        <a:srgbClr val="FFFFFF"/>
      </a:lt1>
      <a:dk2>
        <a:srgbClr val="003B6F"/>
      </a:dk2>
      <a:lt2>
        <a:srgbClr val="FFFFFF"/>
      </a:lt2>
      <a:accent1>
        <a:srgbClr val="00B8F1"/>
      </a:accent1>
      <a:accent2>
        <a:srgbClr val="B2BC00"/>
      </a:accent2>
      <a:accent3>
        <a:srgbClr val="003B6F"/>
      </a:accent3>
      <a:accent4>
        <a:srgbClr val="BFBFBF"/>
      </a:accent4>
      <a:accent5>
        <a:srgbClr val="FFFFFF"/>
      </a:accent5>
      <a:accent6>
        <a:srgbClr val="FFFFFF"/>
      </a:accent6>
      <a:hlink>
        <a:srgbClr val="00B8F1"/>
      </a:hlink>
      <a:folHlink>
        <a:srgbClr val="BFBFBF"/>
      </a:folHlink>
    </a:clrScheme>
    <a:fontScheme name="Aangepast 1">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centietype xmlns="4e68b928-1a3d-4e3a-a879-99b9b4245a81">CC 3.0 naamsvermelding, gelijkdelen</Licentietype>
    <Kernbegrippen xmlns="4e68b928-1a3d-4e3a-a879-99b9b4245a81">
      <Value>Professionele relatie</Value>
      <Value>Gezond gedrag bevorderen</Value>
      <Value>Kwaliteit van zorg leveren</Value>
      <Value>Professioneel gedrag</Value>
    </Kernbegrippen>
    <d6de xmlns="4e68b928-1a3d-4e3a-a879-99b9b4245a81">
      <UserInfo>
        <DisplayName/>
        <AccountId xsi:nil="true"/>
        <AccountType/>
      </UserInfo>
    </d6de>
    <Canmedsrollen xmlns="4e68b928-1a3d-4e3a-a879-99b9b4245a81">
      <Value>Zorgverlener</Value>
    </Canmedsrollen>
    <Overige_x0020_informatie xmlns="4e68b928-1a3d-4e3a-a879-99b9b4245a81">algemene inleiding op verstandelijk gehandicaptenzorg</Overige_x0020_informatie>
    <Klaar_x0020_voor_x0020_publicatie xmlns="4e68b928-1a3d-4e3a-a879-99b9b4245a81">true</Klaar_x0020_voor_x0020_publicatie>
    <Thema_x0027_s xmlns="4e68b928-1a3d-4e3a-a879-99b9b4245a81">
      <Value>Psychologie, psychiatrie en verstandelijke beperkingen</Value>
    </Thema_x0027_s>
    <Dit_x0020_leermiddel_x0020_mag_x0020_onder_x0020_mijn_x0020_naam_x0020_worden_x0020_verspreid xmlns="4e68b928-1a3d-4e3a-a879-99b9b4245a81">true</Dit_x0020_leermiddel_x0020_mag_x0020_onder_x0020_mijn_x0020_naam_x0020_worden_x0020_verspreid>
    <Gepubliceerd xmlns="4e68b928-1a3d-4e3a-a879-99b9b4245a81">false</Gepubliceer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B3C74EDBBE0B47A79F98B8D551E261" ma:contentTypeVersion="12" ma:contentTypeDescription="Een nieuw document maken." ma:contentTypeScope="" ma:versionID="86b3847ed36d67453f3f35e533c495bb">
  <xsd:schema xmlns:xsd="http://www.w3.org/2001/XMLSchema" xmlns:xs="http://www.w3.org/2001/XMLSchema" xmlns:p="http://schemas.microsoft.com/office/2006/metadata/properties" xmlns:ns2="4e68b928-1a3d-4e3a-a879-99b9b4245a81" targetNamespace="http://schemas.microsoft.com/office/2006/metadata/properties" ma:root="true" ma:fieldsID="618d5debf22519d818b54c03ec63af77" ns2:_="">
    <xsd:import namespace="4e68b928-1a3d-4e3a-a879-99b9b4245a81"/>
    <xsd:element name="properties">
      <xsd:complexType>
        <xsd:sequence>
          <xsd:element name="documentManagement">
            <xsd:complexType>
              <xsd:all>
                <xsd:element ref="ns2:Dit_x0020_leermiddel_x0020_mag_x0020_onder_x0020_mijn_x0020_naam_x0020_worden_x0020_verspreid"/>
                <xsd:element ref="ns2:Overige_x0020_informatie" minOccurs="0"/>
                <xsd:element ref="ns2:MediaServiceMetadata" minOccurs="0"/>
                <xsd:element ref="ns2:MediaServiceFastMetadata" minOccurs="0"/>
                <xsd:element ref="ns2:Canmedsrollen" minOccurs="0"/>
                <xsd:element ref="ns2:Kernbegrippen" minOccurs="0"/>
                <xsd:element ref="ns2:Thema_x0027_s" minOccurs="0"/>
                <xsd:element ref="ns2:Licentietype" minOccurs="0"/>
                <xsd:element ref="ns2:Gepubliceerd" minOccurs="0"/>
                <xsd:element ref="ns2:d6de" minOccurs="0"/>
                <xsd:element ref="ns2:Klaar_x0020_voor_x0020_publicat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68b928-1a3d-4e3a-a879-99b9b4245a81" elementFormDefault="qualified">
    <xsd:import namespace="http://schemas.microsoft.com/office/2006/documentManagement/types"/>
    <xsd:import namespace="http://schemas.microsoft.com/office/infopath/2007/PartnerControls"/>
    <xsd:element name="Dit_x0020_leermiddel_x0020_mag_x0020_onder_x0020_mijn_x0020_naam_x0020_worden_x0020_verspreid" ma:index="8" ma:displayName="Dit leermiddel mag onder mijn naam worden verspreid" ma:default="1" ma:description="Leermiddelen worden onder naamsvermelding op wikiwijs verspreid. Door hier &quot;Ja&quot; in te vullen wordt je naam verbonden aan dit leermiddel. Door hier &quot;nee&quot; in te vullen wordt het leermiddel door ons geanonimiseerd. " ma:internalName="Dit_x0020_leermiddel_x0020_mag_x0020_onder_x0020_mijn_x0020_naam_x0020_worden_x0020_verspreid">
      <xsd:simpleType>
        <xsd:restriction base="dms:Boolean"/>
      </xsd:simpleType>
    </xsd:element>
    <xsd:element name="Overige_x0020_informatie" ma:index="9" nillable="true" ma:displayName="Omschrijving" ma:description="Geef hier eventuele opmerkingen op die van toepassing zijn op dit leermiddel. " ma:format="Dropdown" ma:internalName="Overige_x0020_informati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Canmedsrollen" ma:index="12" nillable="true" ma:displayName="Canmedsrollen" ma:description="Geef aan bij welke canmedsrollen dit leermiddel aansluit" ma:format="Dropdown" ma:internalName="Canmedsrollen">
      <xsd:complexType>
        <xsd:complexContent>
          <xsd:extension base="dms:MultiChoice">
            <xsd:sequence>
              <xsd:element name="Value" maxOccurs="unbounded" minOccurs="0" nillable="true">
                <xsd:simpleType>
                  <xsd:restriction base="dms:Choice">
                    <xsd:enumeration value="Zorgverlener"/>
                    <xsd:enumeration value="Communicator"/>
                    <xsd:enumeration value="Samenwerkingspartner"/>
                    <xsd:enumeration value="Reflectieve EBP-professional"/>
                    <xsd:enumeration value="Gezondheidsbevorderaar"/>
                    <xsd:enumeration value="Organisator"/>
                    <xsd:enumeration value="Professional en kwaliteitsbevorderaar"/>
                  </xsd:restriction>
                </xsd:simpleType>
              </xsd:element>
            </xsd:sequence>
          </xsd:extension>
        </xsd:complexContent>
      </xsd:complexType>
    </xsd:element>
    <xsd:element name="Kernbegrippen" ma:index="13" nillable="true" ma:displayName="Kernbegrippen" ma:format="Dropdown" ma:internalName="Kernbegrippen">
      <xsd:complexType>
        <xsd:complexContent>
          <xsd:extension base="dms:MultiChoice">
            <xsd:sequence>
              <xsd:element name="Value" maxOccurs="unbounded" minOccurs="0" nillable="true">
                <xsd:simpleType>
                  <xsd:restriction base="dms:Choice">
                    <xsd:enumeration value="Klinisch redeneren"/>
                    <xsd:enumeration value="Uitvoeren van zorg"/>
                    <xsd:enumeration value="Indiceren van zorg"/>
                    <xsd:enumeration value="Zelfmanagement versterken"/>
                    <xsd:enumeration value="Persoonsgerichte communicatie"/>
                    <xsd:enumeration value="Inzet ICT"/>
                    <xsd:enumeration value="Professionele relatie"/>
                    <xsd:enumeration value="Gezamenlijke besluitvorming"/>
                    <xsd:enumeration value="Multidisciplinair samenwerken"/>
                    <xsd:enumeration value="Continuïteit van zorg"/>
                    <xsd:enumeration value="Onderzoekend vermogen"/>
                    <xsd:enumeration value="Inzet EBP"/>
                    <xsd:enumeration value="Deskundigheidsbevordering"/>
                    <xsd:enumeration value="Professionele reflectie"/>
                    <xsd:enumeration value="Morele sensitiviteit"/>
                    <xsd:enumeration value="Preventiegericht analyseren"/>
                    <xsd:enumeration value="Gezond gedrag bevorderen"/>
                    <xsd:enumeration value="Verpleegkundig leiderschap"/>
                    <xsd:enumeration value="Coördinatie van zorg"/>
                    <xsd:enumeration value="Veiligheid bevorderen"/>
                    <xsd:enumeration value="Verpleegkundig ondernemerschap"/>
                    <xsd:enumeration value="Kwaliteit van zorg leveren"/>
                    <xsd:enumeration value="Participeren in kwaliteitszorg"/>
                    <xsd:enumeration value="Professioneel gedrag"/>
                  </xsd:restriction>
                </xsd:simpleType>
              </xsd:element>
            </xsd:sequence>
          </xsd:extension>
        </xsd:complexContent>
      </xsd:complexType>
    </xsd:element>
    <xsd:element name="Thema_x0027_s" ma:index="14" nillable="true" ma:displayName="Thema's" ma:description="Geef aan welke thema's behandeld worden. Voor inspiratie, zie de quickstart bij bestanden. " ma:format="Dropdown" ma:internalName="Thema_x0027_s">
      <xsd:complexType>
        <xsd:complexContent>
          <xsd:extension base="dms:MultiChoice">
            <xsd:sequence>
              <xsd:element name="Value" maxOccurs="unbounded" minOccurs="0" nillable="true">
                <xsd:simpleType>
                  <xsd:restriction base="dms:Choice">
                    <xsd:enumeration value="Verpleegkunde"/>
                    <xsd:enumeration value="Farmacologie"/>
                    <xsd:enumeration value="Anatomie, fysiologie en pathologie"/>
                    <xsd:enumeration value="Psychologie, psychiatrie en verstandelijke beperkingen"/>
                    <xsd:enumeration value="Gerontologie en geriatrie"/>
                    <xsd:enumeration value="Recht"/>
                    <xsd:enumeration value="Paramedische interventies"/>
                    <xsd:enumeration value="Sociologie"/>
                    <xsd:enumeration value="Psychologie"/>
                    <xsd:enumeration value="Communicatie"/>
                    <xsd:enumeration value="Communicatie-ICT"/>
                    <xsd:enumeration value="Ethiek"/>
                    <xsd:enumeration value="Organisatiekunde"/>
                    <xsd:enumeration value="Sociologie/economie"/>
                  </xsd:restriction>
                </xsd:simpleType>
              </xsd:element>
            </xsd:sequence>
          </xsd:extension>
        </xsd:complexContent>
      </xsd:complexType>
    </xsd:element>
    <xsd:element name="Licentietype" ma:index="15" nillable="true" ma:displayName="Licentietype" ma:default="CC 3.0 naamsvermelding, gelijkdelen" ma:description="CC 3.0 naamsvermelding, gelijkdelen. Verspreiden en bewerken mag, mits naamsvermelding en werk blijft publiek. &#10;CC 3.0 naamsvermelding: verder verspreiden en bewerken mag, ook commerciëel.&#10;&#10;Standaard kiezen we voor 'naamsvermelding + gelijkdelen'" ma:format="Dropdown" ma:internalName="Licentietype">
      <xsd:simpleType>
        <xsd:restriction base="dms:Choice">
          <xsd:enumeration value="CC 3.0 naamsvermelding, gelijkdelen"/>
          <xsd:enumeration value="CC 3.0 naamsvermelding"/>
        </xsd:restriction>
      </xsd:simpleType>
    </xsd:element>
    <xsd:element name="Gepubliceerd" ma:index="16" nillable="true" ma:displayName="Gepubliceerd" ma:default="0" ma:internalName="Gepubliceerd">
      <xsd:simpleType>
        <xsd:restriction base="dms:Boolean"/>
      </xsd:simpleType>
    </xsd:element>
    <xsd:element name="d6de" ma:index="17" nillable="true" ma:displayName="Auteur" ma:list="UserInfo" ma:internalName="d6d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laar_x0020_voor_x0020_publicatie" ma:index="18" nillable="true" ma:displayName="Klaar voor publicatie" ma:default="0" ma:internalName="Klaar_x0020_voor_x0020_publicati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E3B596-1634-43B2-98DE-59994BDD6281}">
  <ds:schemaRefs>
    <ds:schemaRef ds:uri="http://purl.org/dc/terms/"/>
    <ds:schemaRef ds:uri="http://purl.org/dc/dcmitype/"/>
    <ds:schemaRef ds:uri="http://schemas.microsoft.com/office/infopath/2007/PartnerControls"/>
    <ds:schemaRef ds:uri="http://schemas.openxmlformats.org/package/2006/metadata/core-properties"/>
    <ds:schemaRef ds:uri="4e68b928-1a3d-4e3a-a879-99b9b4245a81"/>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394C4EAA-433C-4EDB-AF05-2349679F7D4D}">
  <ds:schemaRefs>
    <ds:schemaRef ds:uri="http://schemas.microsoft.com/sharepoint/v3/contenttype/forms"/>
  </ds:schemaRefs>
</ds:datastoreItem>
</file>

<file path=customXml/itemProps3.xml><?xml version="1.0" encoding="utf-8"?>
<ds:datastoreItem xmlns:ds="http://schemas.openxmlformats.org/officeDocument/2006/customXml" ds:itemID="{218A45A8-B903-4FEC-A051-CB9D2764A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68b928-1a3d-4e3a-a879-99b9b4245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CHE Powerpoint Voltijd</Template>
  <TotalTime>500</TotalTime>
  <Words>2055</Words>
  <Application>Microsoft Office PowerPoint</Application>
  <PresentationFormat>Diavoorstelling (16:9)</PresentationFormat>
  <Paragraphs>206</Paragraphs>
  <Slides>14</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CHE Powerpoint Studenten</vt:lpstr>
      <vt:lpstr>Mensen met een verstandelijke beperking</vt:lpstr>
      <vt:lpstr>Profiel verstandelijk beperkten </vt:lpstr>
      <vt:lpstr>Dit betekent:  </vt:lpstr>
      <vt:lpstr>Indeling in niveaus </vt:lpstr>
      <vt:lpstr>Ontwikkelingsprofiel </vt:lpstr>
      <vt:lpstr>Hoe zien we hen?</vt:lpstr>
      <vt:lpstr>Christelijk georiënteerde visie </vt:lpstr>
      <vt:lpstr>Rol van verpleegkundige (1) </vt:lpstr>
      <vt:lpstr>Neuman System Model in zorg voor verstandelijk beperkten </vt:lpstr>
      <vt:lpstr>Rol van verpleegkundige (2)</vt:lpstr>
      <vt:lpstr>PowerPoint-presentatie</vt:lpstr>
      <vt:lpstr>Rol van verpleegkundige (3)</vt:lpstr>
      <vt:lpstr>Goede bronnen </vt:lpstr>
      <vt:lpstr>Literatuurlijst</vt:lpstr>
    </vt:vector>
  </TitlesOfParts>
  <Company>Christelijke Hogeschool Ede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Mensen met een verstandelijke beperking</dc:title>
  <dc:creator>Oversluizen - van Rijn, Nellie</dc:creator>
  <cp:lastModifiedBy>Bouter, Shifra</cp:lastModifiedBy>
  <cp:revision>9</cp:revision>
  <dcterms:created xsi:type="dcterms:W3CDTF">2019-01-24T10:21:47Z</dcterms:created>
  <dcterms:modified xsi:type="dcterms:W3CDTF">2019-01-28T13:34:27Z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0x010100C9B3C74EDBBE0B47A79F98B8D551E261</vt:lpwstr>
  </property>
</Properties>
</file>