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7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6" r:id="rId13"/>
    <p:sldId id="287" r:id="rId14"/>
    <p:sldId id="288" r:id="rId15"/>
    <p:sldId id="289" r:id="rId16"/>
    <p:sldId id="295" r:id="rId17"/>
    <p:sldId id="267" r:id="rId18"/>
    <p:sldId id="269" r:id="rId19"/>
    <p:sldId id="270" r:id="rId20"/>
    <p:sldId id="271" r:id="rId21"/>
    <p:sldId id="272" r:id="rId22"/>
    <p:sldId id="273" r:id="rId23"/>
    <p:sldId id="279" r:id="rId24"/>
    <p:sldId id="274" r:id="rId25"/>
    <p:sldId id="275" r:id="rId26"/>
    <p:sldId id="276" r:id="rId27"/>
    <p:sldId id="280" r:id="rId28"/>
    <p:sldId id="281" r:id="rId29"/>
    <p:sldId id="293" r:id="rId30"/>
    <p:sldId id="282" r:id="rId31"/>
    <p:sldId id="284" r:id="rId32"/>
    <p:sldId id="294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66" autoAdjust="0"/>
  </p:normalViewPr>
  <p:slideViewPr>
    <p:cSldViewPr>
      <p:cViewPr varScale="1">
        <p:scale>
          <a:sx n="59" d="100"/>
          <a:sy n="59" d="100"/>
        </p:scale>
        <p:origin x="150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FC56B-F90C-44A0-B92B-E7FD6565A07B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29E9E-B282-4FF6-A9E2-88919A996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98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&lt; 20 weken kind wordt niet aangetast,</a:t>
            </a:r>
            <a:r>
              <a:rPr lang="nl-NL" baseline="0" dirty="0" smtClean="0"/>
              <a:t> behandeling beschermend voor kind</a:t>
            </a:r>
          </a:p>
          <a:p>
            <a:r>
              <a:rPr lang="nl-NL" baseline="0" dirty="0" smtClean="0"/>
              <a:t>&gt;20 weken kind wel aantasting, niet behandelen IUVD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54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Met name tussen 16 en 26 weken is de kans op TTS het grootst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35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Amniondrainage: symptoombestrijding</a:t>
            </a:r>
          </a:p>
          <a:p>
            <a:r>
              <a:rPr lang="nl-NL" dirty="0" smtClean="0"/>
              <a:t>NS coagulatie: dichtbranden</a:t>
            </a:r>
            <a:r>
              <a:rPr lang="nl-NL" baseline="0" dirty="0" smtClean="0"/>
              <a:t> van de ns van de zieke foetus om zo de ander te redden, bij sterfte zou er veel bloed van de gezonde </a:t>
            </a:r>
            <a:r>
              <a:rPr lang="nl-NL" baseline="0" dirty="0" err="1" smtClean="0"/>
              <a:t>naat</a:t>
            </a:r>
            <a:r>
              <a:rPr lang="nl-NL" baseline="0" dirty="0" smtClean="0"/>
              <a:t> de zieke </a:t>
            </a:r>
            <a:r>
              <a:rPr lang="nl-NL" baseline="0" dirty="0" err="1" smtClean="0"/>
              <a:t>foet</a:t>
            </a:r>
            <a:r>
              <a:rPr lang="nl-NL" baseline="0" dirty="0" smtClean="0"/>
              <a:t> stromen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3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https://www.youtube.com/watch?v=UiCIHUgH6tg 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7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zieke zwangerschap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78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Congruent: met elkaar in overeenstemming</a:t>
            </a:r>
          </a:p>
          <a:p>
            <a:r>
              <a:rPr lang="nl-NL" dirty="0" err="1" smtClean="0"/>
              <a:t>Dys</a:t>
            </a:r>
            <a:r>
              <a:rPr lang="nl-NL" dirty="0" smtClean="0"/>
              <a:t>= niet in overeenstemming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8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Omgeving </a:t>
            </a:r>
            <a:r>
              <a:rPr lang="nl-NL" dirty="0" err="1" smtClean="0"/>
              <a:t>bijv</a:t>
            </a:r>
            <a:r>
              <a:rPr lang="nl-NL" dirty="0" smtClean="0"/>
              <a:t> honger</a:t>
            </a:r>
          </a:p>
          <a:p>
            <a:r>
              <a:rPr lang="nl-NL" dirty="0" smtClean="0"/>
              <a:t>Moeder: roken en alcohol</a:t>
            </a:r>
          </a:p>
          <a:p>
            <a:r>
              <a:rPr lang="nl-NL" dirty="0" smtClean="0"/>
              <a:t>Placenta: infarcten hypertensie, uterusmisvormingen</a:t>
            </a:r>
          </a:p>
          <a:p>
            <a:r>
              <a:rPr lang="nl-NL" dirty="0" smtClean="0"/>
              <a:t>Foetale aangeboren</a:t>
            </a:r>
            <a:r>
              <a:rPr lang="nl-NL" baseline="0" dirty="0" smtClean="0"/>
              <a:t> afwijkingen, IU infecties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3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Congenitaal=</a:t>
            </a:r>
            <a:r>
              <a:rPr lang="nl-NL" baseline="0" dirty="0" smtClean="0"/>
              <a:t> aangeboren</a:t>
            </a:r>
          </a:p>
          <a:p>
            <a:r>
              <a:rPr lang="nl-NL" baseline="0" dirty="0" smtClean="0"/>
              <a:t>Infecties van het kind, die het kind via de moeder krijgt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52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Primoinfectie</a:t>
            </a:r>
            <a:r>
              <a:rPr lang="nl-NL" dirty="0" smtClean="0"/>
              <a:t> tijdens zwangerschap</a:t>
            </a:r>
          </a:p>
          <a:p>
            <a:r>
              <a:rPr lang="nl-NL" dirty="0" smtClean="0"/>
              <a:t>Helft van de </a:t>
            </a:r>
            <a:r>
              <a:rPr lang="nl-NL" dirty="0" err="1" smtClean="0"/>
              <a:t>bevoling</a:t>
            </a:r>
            <a:r>
              <a:rPr lang="nl-NL" dirty="0" smtClean="0"/>
              <a:t> heeft afweerstoffen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31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Primoinfectie</a:t>
            </a:r>
            <a:r>
              <a:rPr lang="nl-NL" dirty="0" smtClean="0"/>
              <a:t> altijd sectio</a:t>
            </a:r>
          </a:p>
          <a:p>
            <a:r>
              <a:rPr lang="nl-NL" dirty="0" smtClean="0"/>
              <a:t>Herpesencefalitis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9E9E-B282-4FF6-A9E2-88919A9963D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2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F084BE-D59F-499C-B398-7DF9B0769635}" type="datetime1">
              <a:rPr lang="en-US" smtClean="0"/>
              <a:t>11/4/2019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FD66-2EA7-4B50-91CC-DCA2A4081EF1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2FC2-E4B2-4853-BD2C-54409D48E016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247A-F7B9-41B0-8D55-CCC6B42730F8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C728-C238-414F-A6B2-2755AEA496FB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A19A-0A5B-4EC7-BB39-824D15782706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54EF-6368-43E5-9BF1-385F8B60280B}" type="datetime1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E633-A5EA-4248-BE8D-19A832561369}" type="datetime1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3007-FFD9-4C95-A005-080799B6F6EB}" type="datetime1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4B19930-383A-41E6-9BCF-2D707136A550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DBAEBF-F0CE-421C-9504-08C80F09E94D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7CE38C-ECF7-4EB8-8240-467D7C75A18A}" type="datetime1">
              <a:rPr lang="en-US" smtClean="0"/>
              <a:t>11/4/2019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67CFA5-205E-4920-9D08-AAD4FCE92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VfXc-P0jpI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Hoorcollege</a:t>
            </a:r>
            <a:br>
              <a:rPr lang="nl-NL" dirty="0" smtClean="0"/>
            </a:br>
            <a:r>
              <a:rPr lang="nl-NL" sz="4000" dirty="0" smtClean="0"/>
              <a:t>De (verpleegkundige) zorgverlening bij de problematische zwangerschap </a:t>
            </a:r>
            <a:r>
              <a:rPr lang="nl-NL" sz="4000" dirty="0" smtClean="0"/>
              <a:t>(deel I)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617594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sz="3500" dirty="0" smtClean="0"/>
              <a:t>Minor Kind in Zorg</a:t>
            </a:r>
          </a:p>
          <a:p>
            <a:r>
              <a:rPr lang="nl-NL" sz="3500" dirty="0" smtClean="0"/>
              <a:t>Hogeschool Utrecht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Omgevingsfactoren</a:t>
            </a:r>
          </a:p>
          <a:p>
            <a:endParaRPr lang="nl-NL" dirty="0" smtClean="0"/>
          </a:p>
          <a:p>
            <a:r>
              <a:rPr lang="nl-NL" dirty="0" smtClean="0"/>
              <a:t>Moederlijke factoren</a:t>
            </a:r>
          </a:p>
          <a:p>
            <a:endParaRPr lang="nl-NL" dirty="0" smtClean="0"/>
          </a:p>
          <a:p>
            <a:r>
              <a:rPr lang="nl-NL" dirty="0" err="1" smtClean="0"/>
              <a:t>Placentaire</a:t>
            </a:r>
            <a:r>
              <a:rPr lang="nl-NL" dirty="0" smtClean="0"/>
              <a:t> factoren</a:t>
            </a:r>
          </a:p>
          <a:p>
            <a:endParaRPr lang="nl-NL" dirty="0" smtClean="0"/>
          </a:p>
          <a:p>
            <a:r>
              <a:rPr lang="nl-NL" dirty="0" smtClean="0"/>
              <a:t>Foetale factoren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Achterhalen oorzaak</a:t>
            </a:r>
          </a:p>
          <a:p>
            <a:r>
              <a:rPr lang="nl-NL" dirty="0" smtClean="0"/>
              <a:t>Uitleg geven</a:t>
            </a:r>
          </a:p>
          <a:p>
            <a:r>
              <a:rPr lang="nl-NL" dirty="0" smtClean="0"/>
              <a:t>Schuldgevoelens</a:t>
            </a:r>
          </a:p>
          <a:p>
            <a:r>
              <a:rPr lang="nl-NL" dirty="0" smtClean="0"/>
              <a:t>Sociale omgeving</a:t>
            </a:r>
          </a:p>
          <a:p>
            <a:r>
              <a:rPr lang="nl-NL" dirty="0" smtClean="0"/>
              <a:t>Controle (echo, CTG, RR)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Zorgverlening</a:t>
            </a:r>
            <a:endParaRPr lang="en-US" dirty="0"/>
          </a:p>
        </p:txBody>
      </p:sp>
      <p:pic>
        <p:nvPicPr>
          <p:cNvPr id="4" name="Picture 3" descr="Foetale_bewa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933056"/>
            <a:ext cx="3571875" cy="26289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abetes-mellit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81719"/>
            <a:ext cx="6120680" cy="437628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u="sng" dirty="0" smtClean="0"/>
              <a:t>Diabetes Mellitus (DM) / Diabetes </a:t>
            </a:r>
            <a:r>
              <a:rPr lang="nl-NL" u="sng" dirty="0" err="1" smtClean="0"/>
              <a:t>Gravidarum</a:t>
            </a:r>
            <a:r>
              <a:rPr lang="nl-NL" u="sng" dirty="0" smtClean="0"/>
              <a:t> (DG)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419872" y="616530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Bij type I geen aanmaak insuline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f2c3e87bc1bb9e73fa71a22727fbea9aHlwby1oeXBlci1ncm9vdC5wbmc=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992" y="0"/>
            <a:ext cx="8898472" cy="675981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DM: al aanwezig voor zwangerschap</a:t>
            </a:r>
          </a:p>
          <a:p>
            <a:endParaRPr lang="nl-NL" dirty="0" smtClean="0"/>
          </a:p>
          <a:p>
            <a:r>
              <a:rPr lang="nl-NL" dirty="0" smtClean="0"/>
              <a:t>DG: vorm van hyperglykemie tijdens de zwangerschap</a:t>
            </a:r>
          </a:p>
          <a:p>
            <a:r>
              <a:rPr lang="nl-NL" dirty="0" smtClean="0"/>
              <a:t>Opsporing </a:t>
            </a:r>
            <a:r>
              <a:rPr lang="nl-NL" dirty="0" err="1" smtClean="0"/>
              <a:t>dmv</a:t>
            </a:r>
            <a:r>
              <a:rPr lang="nl-NL" dirty="0" smtClean="0"/>
              <a:t> Orale Glucose Tolerantie Test (OGTT)</a:t>
            </a:r>
          </a:p>
          <a:p>
            <a:endParaRPr lang="nl-NL" dirty="0"/>
          </a:p>
          <a:p>
            <a:r>
              <a:rPr lang="nl-NL" dirty="0" smtClean="0"/>
              <a:t>Let op: </a:t>
            </a:r>
            <a:r>
              <a:rPr lang="nl-NL" dirty="0" err="1" smtClean="0"/>
              <a:t>zwangeren</a:t>
            </a:r>
            <a:r>
              <a:rPr lang="nl-NL" dirty="0" smtClean="0"/>
              <a:t> met DG later verhoogde kans op ontwikkelen DM2</a:t>
            </a:r>
          </a:p>
          <a:p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Diabetes Mellitus (DM) / Diabetes </a:t>
            </a:r>
            <a:r>
              <a:rPr lang="nl-NL" dirty="0" err="1"/>
              <a:t>Gravidarum</a:t>
            </a:r>
            <a:r>
              <a:rPr lang="nl-NL" dirty="0"/>
              <a:t> (DG)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Macrosomie</a:t>
            </a:r>
            <a:r>
              <a:rPr lang="en-US" dirty="0" smtClean="0"/>
              <a:t> 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chouderdystocie</a:t>
            </a:r>
            <a:r>
              <a:rPr lang="en-US" dirty="0" smtClean="0"/>
              <a:t> (</a:t>
            </a:r>
            <a:r>
              <a:rPr lang="en-US" dirty="0" err="1" smtClean="0"/>
              <a:t>neonatale</a:t>
            </a:r>
            <a:r>
              <a:rPr lang="en-US" dirty="0" smtClean="0"/>
              <a:t> </a:t>
            </a:r>
          </a:p>
          <a:p>
            <a:pPr marL="109728" indent="0">
              <a:buNone/>
            </a:pPr>
            <a:r>
              <a:rPr lang="en-US" dirty="0" err="1" smtClean="0"/>
              <a:t>fracturen</a:t>
            </a:r>
            <a:r>
              <a:rPr lang="en-US" dirty="0" smtClean="0"/>
              <a:t> of </a:t>
            </a:r>
            <a:r>
              <a:rPr lang="en-US" dirty="0" err="1" smtClean="0"/>
              <a:t>plexusletsel</a:t>
            </a:r>
            <a:r>
              <a:rPr lang="en-US" dirty="0" smtClean="0"/>
              <a:t>) 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eonatale</a:t>
            </a:r>
            <a:r>
              <a:rPr lang="en-US" dirty="0" smtClean="0"/>
              <a:t> </a:t>
            </a:r>
            <a:r>
              <a:rPr lang="en-US" dirty="0" err="1" smtClean="0"/>
              <a:t>hypoglykemie</a:t>
            </a:r>
            <a:r>
              <a:rPr lang="en-US" dirty="0" smtClean="0"/>
              <a:t> 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eonatale</a:t>
            </a:r>
            <a:r>
              <a:rPr lang="en-US" dirty="0" smtClean="0"/>
              <a:t> </a:t>
            </a:r>
            <a:r>
              <a:rPr lang="en-US" dirty="0" err="1" smtClean="0"/>
              <a:t>hyperbilirubinemie</a:t>
            </a:r>
            <a:endParaRPr lang="en-US" dirty="0" smtClean="0"/>
          </a:p>
          <a:p>
            <a:endParaRPr lang="nl-NL" dirty="0" smtClean="0"/>
          </a:p>
          <a:p>
            <a:r>
              <a:rPr lang="nl-NL" dirty="0" smtClean="0"/>
              <a:t>Neonatale sterfte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nl-NL" dirty="0"/>
              <a:t>Diabetes Mellitus (DM) / Diabetes </a:t>
            </a:r>
            <a:r>
              <a:rPr lang="nl-NL" dirty="0" err="1"/>
              <a:t>Gravidarum</a:t>
            </a:r>
            <a:r>
              <a:rPr lang="nl-NL" dirty="0"/>
              <a:t> (DG</a:t>
            </a:r>
            <a:r>
              <a:rPr lang="nl-NL" dirty="0" smtClean="0"/>
              <a:t>) </a:t>
            </a:r>
            <a:br>
              <a:rPr lang="nl-NL" dirty="0" smtClean="0"/>
            </a:br>
            <a:r>
              <a:rPr lang="nl-NL" dirty="0" smtClean="0"/>
              <a:t>Complicaties</a:t>
            </a:r>
            <a:br>
              <a:rPr lang="nl-NL" dirty="0" smtClean="0"/>
            </a:br>
            <a:endParaRPr lang="en-US" dirty="0"/>
          </a:p>
        </p:txBody>
      </p:sp>
      <p:pic>
        <p:nvPicPr>
          <p:cNvPr id="4" name="Picture 3" descr="Macrosomic baby_Complication of D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20565" y="1481328"/>
            <a:ext cx="3005328" cy="487070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Stabiliseren </a:t>
            </a:r>
            <a:r>
              <a:rPr lang="nl-NL" dirty="0" err="1" smtClean="0"/>
              <a:t>glucoses</a:t>
            </a:r>
            <a:endParaRPr lang="nl-NL" dirty="0" smtClean="0"/>
          </a:p>
          <a:p>
            <a:r>
              <a:rPr lang="nl-NL" dirty="0" smtClean="0"/>
              <a:t>Uitleg </a:t>
            </a:r>
            <a:r>
              <a:rPr lang="nl-NL" dirty="0"/>
              <a:t>geven</a:t>
            </a:r>
          </a:p>
          <a:p>
            <a:r>
              <a:rPr lang="nl-NL" dirty="0" smtClean="0"/>
              <a:t>Controle </a:t>
            </a:r>
            <a:r>
              <a:rPr lang="nl-NL" dirty="0"/>
              <a:t>(echo, CTG, RR</a:t>
            </a:r>
            <a:r>
              <a:rPr lang="nl-NL" dirty="0" smtClean="0"/>
              <a:t>)</a:t>
            </a:r>
          </a:p>
          <a:p>
            <a:r>
              <a:rPr lang="nl-NL" dirty="0" smtClean="0"/>
              <a:t>Baring inleiden bij 37 weken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Zorgverlening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hesu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412776"/>
            <a:ext cx="6408712" cy="471228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 smtClean="0"/>
              <a:t>Rhesus-antagonisme</a:t>
            </a:r>
            <a:endParaRPr lang="en-US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2596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556792"/>
            <a:ext cx="2697088" cy="26970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Oorzaken</a:t>
            </a:r>
            <a:endParaRPr lang="en-US" dirty="0"/>
          </a:p>
        </p:txBody>
      </p:sp>
      <p:pic>
        <p:nvPicPr>
          <p:cNvPr id="7" name="Picture 6" descr="12596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484784"/>
            <a:ext cx="2625080" cy="26250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552" y="4393034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Vader en moeder geven D + D door → kind is DD = </a:t>
            </a:r>
            <a:r>
              <a:rPr lang="nl-NL" dirty="0" err="1"/>
              <a:t>rhesus</a:t>
            </a:r>
            <a:r>
              <a:rPr lang="nl-NL" dirty="0"/>
              <a:t>-positief</a:t>
            </a:r>
          </a:p>
          <a:p>
            <a:r>
              <a:rPr lang="nl-NL" dirty="0"/>
              <a:t>Vader en moeder geven D + d door → kind is </a:t>
            </a:r>
            <a:r>
              <a:rPr lang="nl-NL" dirty="0" err="1"/>
              <a:t>Dd</a:t>
            </a:r>
            <a:r>
              <a:rPr lang="nl-NL" dirty="0"/>
              <a:t> = </a:t>
            </a:r>
            <a:r>
              <a:rPr lang="nl-NL" dirty="0" err="1"/>
              <a:t>rhesus</a:t>
            </a:r>
            <a:r>
              <a:rPr lang="nl-NL" dirty="0"/>
              <a:t>-positief</a:t>
            </a:r>
          </a:p>
          <a:p>
            <a:r>
              <a:rPr lang="nl-NL" dirty="0"/>
              <a:t>Vader en moeder geven d + d door → kind is </a:t>
            </a:r>
            <a:r>
              <a:rPr lang="nl-NL" dirty="0" err="1"/>
              <a:t>dd</a:t>
            </a:r>
            <a:r>
              <a:rPr lang="nl-NL" dirty="0"/>
              <a:t> = </a:t>
            </a:r>
            <a:r>
              <a:rPr lang="nl-NL" dirty="0" err="1"/>
              <a:t>rhesus</a:t>
            </a:r>
            <a:r>
              <a:rPr lang="nl-NL" dirty="0"/>
              <a:t>-negatief</a:t>
            </a:r>
          </a:p>
          <a:p>
            <a:pPr algn="ctr">
              <a:buFont typeface="Arial" pitchFamily="34" charset="0"/>
              <a:buChar char="•"/>
            </a:pPr>
            <a:endParaRPr lang="nl-NL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Week 12: Maternale bloedgroep en antistoffen bepaling</a:t>
            </a:r>
          </a:p>
          <a:p>
            <a:pPr lvl="1"/>
            <a:r>
              <a:rPr lang="nl-NL" dirty="0" smtClean="0"/>
              <a:t>Rhesus D en Rhesus c</a:t>
            </a:r>
          </a:p>
          <a:p>
            <a:endParaRPr lang="nl-NL" dirty="0" smtClean="0"/>
          </a:p>
          <a:p>
            <a:r>
              <a:rPr lang="nl-NL" dirty="0" smtClean="0"/>
              <a:t>Week 27: Foetale Rhesus D en c en bepaling van maternale </a:t>
            </a:r>
            <a:r>
              <a:rPr lang="nl-NL" dirty="0" err="1" smtClean="0"/>
              <a:t>irregulaire</a:t>
            </a:r>
            <a:r>
              <a:rPr lang="nl-NL" dirty="0" smtClean="0"/>
              <a:t> bloedgroep antistoffen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Zorgverlening</a:t>
            </a:r>
            <a:endParaRPr lang="en-US" dirty="0"/>
          </a:p>
        </p:txBody>
      </p:sp>
      <p:sp>
        <p:nvSpPr>
          <p:cNvPr id="5" name="Plus 4"/>
          <p:cNvSpPr/>
          <p:nvPr/>
        </p:nvSpPr>
        <p:spPr>
          <a:xfrm>
            <a:off x="1187624" y="4913007"/>
            <a:ext cx="2160240" cy="1800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5807001" y="4840999"/>
            <a:ext cx="1944216" cy="18722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Inleiding</a:t>
            </a:r>
          </a:p>
          <a:p>
            <a:endParaRPr lang="nl-NL" dirty="0" smtClean="0"/>
          </a:p>
          <a:p>
            <a:r>
              <a:rPr lang="nl-NL" dirty="0" smtClean="0"/>
              <a:t>De normale zwangerschap </a:t>
            </a:r>
          </a:p>
          <a:p>
            <a:r>
              <a:rPr lang="nl-NL" dirty="0" smtClean="0"/>
              <a:t>Pathologische zwangerschap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Positieve/negatieve discongruentie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Diabetes Mellitus / Diabetes </a:t>
            </a:r>
            <a:r>
              <a:rPr lang="nl-NL" dirty="0" err="1" smtClean="0"/>
              <a:t>Gravidarum</a:t>
            </a:r>
            <a:endParaRPr lang="nl-NL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err="1" smtClean="0"/>
              <a:t>Rhesus</a:t>
            </a:r>
            <a:r>
              <a:rPr lang="nl-NL" dirty="0" smtClean="0"/>
              <a:t>-antagonisme</a:t>
            </a:r>
            <a:endParaRPr lang="nl-NL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Infecties tijdens de zwangerschap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err="1"/>
              <a:t>Gemelli</a:t>
            </a:r>
            <a:r>
              <a:rPr lang="nl-NL" dirty="0"/>
              <a:t> </a:t>
            </a:r>
            <a:r>
              <a:rPr lang="nl-NL" dirty="0" smtClean="0"/>
              <a:t>graviditeit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Anti-D toediening tijdens zwangerschap en postpartum bij Rhesus D positief kind</a:t>
            </a:r>
          </a:p>
          <a:p>
            <a:endParaRPr lang="nl-NL" dirty="0" smtClean="0"/>
          </a:p>
          <a:p>
            <a:r>
              <a:rPr lang="nl-NL" dirty="0" smtClean="0"/>
              <a:t>Bij Rhesus D negatief kind, geen verdere bijzonderheden</a:t>
            </a:r>
          </a:p>
          <a:p>
            <a:endParaRPr lang="nl-NL" dirty="0"/>
          </a:p>
          <a:p>
            <a:r>
              <a:rPr lang="nl-NL" dirty="0" smtClean="0"/>
              <a:t>Bij Rhesus c negatieve moeder en antistoffen, uitgebreidere controles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Zorgverlening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Congenitaal Rubella-syndroom</a:t>
            </a:r>
          </a:p>
          <a:p>
            <a:r>
              <a:rPr lang="nl-NL" dirty="0" smtClean="0"/>
              <a:t>Congenitale toxoplasmose</a:t>
            </a:r>
          </a:p>
          <a:p>
            <a:r>
              <a:rPr lang="nl-NL" dirty="0" smtClean="0"/>
              <a:t>Congenitale herpes</a:t>
            </a:r>
          </a:p>
          <a:p>
            <a:r>
              <a:rPr lang="nl-NL" dirty="0" smtClean="0"/>
              <a:t>Lues congenita</a:t>
            </a:r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u="sng" dirty="0" smtClean="0"/>
              <a:t>Infecties tijdens de zwangerschap </a:t>
            </a:r>
            <a:endParaRPr lang="nl-NL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i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4965700" cy="3225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Congenitaal Rubella-syndroom (Rode Hond)</a:t>
            </a:r>
            <a:endParaRPr lang="nl-NL" dirty="0"/>
          </a:p>
        </p:txBody>
      </p:sp>
      <p:pic>
        <p:nvPicPr>
          <p:cNvPr id="5" name="Picture 4" descr="christ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933056"/>
            <a:ext cx="2108200" cy="185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221088"/>
            <a:ext cx="6048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Oogafwijkingen</a:t>
            </a:r>
          </a:p>
          <a:p>
            <a:r>
              <a:rPr lang="nl-NL" dirty="0" smtClean="0"/>
              <a:t>Hartgebreken</a:t>
            </a:r>
          </a:p>
          <a:p>
            <a:r>
              <a:rPr lang="nl-NL" dirty="0" smtClean="0"/>
              <a:t>Doofheid</a:t>
            </a:r>
          </a:p>
          <a:p>
            <a:r>
              <a:rPr lang="nl-NL" dirty="0" smtClean="0"/>
              <a:t>Zwakzinnigheid</a:t>
            </a:r>
          </a:p>
          <a:p>
            <a:r>
              <a:rPr lang="nl-NL" dirty="0" smtClean="0"/>
              <a:t>Spasticiteit</a:t>
            </a:r>
          </a:p>
          <a:p>
            <a:r>
              <a:rPr lang="nl-NL" dirty="0" smtClean="0"/>
              <a:t>Afwijkingen aan de </a:t>
            </a:r>
            <a:r>
              <a:rPr lang="nl-NL" dirty="0" err="1" smtClean="0"/>
              <a:t>trombocyten</a:t>
            </a:r>
            <a:endParaRPr lang="nl-NL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6525"/>
            <a:ext cx="6336704" cy="6742255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CA32EHX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43730" y="1362042"/>
            <a:ext cx="3632725" cy="307507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600" dirty="0" smtClean="0"/>
              <a:t/>
            </a:r>
            <a:br>
              <a:rPr lang="nl-NL" sz="4600" dirty="0" smtClean="0"/>
            </a:br>
            <a:r>
              <a:rPr lang="nl-NL" sz="4600" dirty="0" smtClean="0"/>
              <a:t>Congenitale toxoplasmose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258344" y="3756263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Begin zwangerschap spontane abortus</a:t>
            </a:r>
          </a:p>
          <a:p>
            <a:r>
              <a:rPr lang="nl-NL" dirty="0" smtClean="0"/>
              <a:t>Later in zwangerschap mentale retardatie, </a:t>
            </a:r>
          </a:p>
          <a:p>
            <a:r>
              <a:rPr lang="nl-NL" dirty="0" smtClean="0"/>
              <a:t>ernstig gezichtsverlies en blindheid </a:t>
            </a:r>
          </a:p>
          <a:p>
            <a:r>
              <a:rPr lang="nl-NL" dirty="0" smtClean="0"/>
              <a:t>(Oskam et al., 2013)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520" y="1844824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Parasiet (rauw vlees, ontlasting katten)</a:t>
            </a:r>
          </a:p>
          <a:p>
            <a:endParaRPr lang="nl-NL" dirty="0" smtClean="0"/>
          </a:p>
          <a:p>
            <a:r>
              <a:rPr lang="nl-NL" dirty="0" smtClean="0"/>
              <a:t>Primo infectie tijdens zwangerschap</a:t>
            </a:r>
          </a:p>
          <a:p>
            <a:r>
              <a:rPr lang="nl-NL" dirty="0" smtClean="0"/>
              <a:t>50% van de Nederlandse bevolking heeft al antistoffen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Intra </a:t>
            </a:r>
            <a:r>
              <a:rPr lang="nl-NL" dirty="0" err="1" smtClean="0"/>
              <a:t>uteriene</a:t>
            </a:r>
            <a:r>
              <a:rPr lang="nl-NL" dirty="0" smtClean="0"/>
              <a:t> besmetting treedt zelden op</a:t>
            </a:r>
          </a:p>
          <a:p>
            <a:r>
              <a:rPr lang="nl-NL" dirty="0" smtClean="0"/>
              <a:t>Post </a:t>
            </a:r>
            <a:r>
              <a:rPr lang="nl-NL" dirty="0" err="1" smtClean="0"/>
              <a:t>partum</a:t>
            </a:r>
            <a:r>
              <a:rPr lang="nl-NL" dirty="0" smtClean="0"/>
              <a:t>!</a:t>
            </a:r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sz="4600" dirty="0" smtClean="0"/>
              <a:t>Congenitale herpes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Picture 3" descr="imagesCA1FO7Z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2564904"/>
            <a:ext cx="5688632" cy="319628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SOA</a:t>
            </a:r>
          </a:p>
          <a:p>
            <a:r>
              <a:rPr lang="nl-NL" dirty="0" smtClean="0"/>
              <a:t>Verschil&lt; 20 weken en &gt; 20 weken</a:t>
            </a:r>
          </a:p>
          <a:p>
            <a:endParaRPr lang="nl-NL" dirty="0" smtClean="0"/>
          </a:p>
          <a:p>
            <a:r>
              <a:rPr lang="nl-NL" dirty="0" smtClean="0"/>
              <a:t>Abortus</a:t>
            </a:r>
          </a:p>
          <a:p>
            <a:r>
              <a:rPr lang="nl-NL" dirty="0" smtClean="0"/>
              <a:t>Intra Uteriene Vrucht Dood (IUVD)</a:t>
            </a:r>
          </a:p>
          <a:p>
            <a:r>
              <a:rPr lang="nl-NL" dirty="0" smtClean="0"/>
              <a:t>Skeletmisvorming</a:t>
            </a:r>
          </a:p>
          <a:p>
            <a:r>
              <a:rPr lang="nl-NL" dirty="0" smtClean="0"/>
              <a:t>Lymfklierzwelling</a:t>
            </a:r>
          </a:p>
          <a:p>
            <a:r>
              <a:rPr lang="nl-NL" dirty="0" smtClean="0"/>
              <a:t>Rinitis</a:t>
            </a:r>
          </a:p>
          <a:p>
            <a:r>
              <a:rPr lang="nl-NL" dirty="0" smtClean="0"/>
              <a:t>Tandafwijkingen</a:t>
            </a:r>
          </a:p>
          <a:p>
            <a:r>
              <a:rPr lang="nl-NL" dirty="0" smtClean="0"/>
              <a:t>Zadelneus (Oskam et al., 2013)</a:t>
            </a:r>
          </a:p>
          <a:p>
            <a:endParaRPr lang="nl-NL" dirty="0" smtClean="0"/>
          </a:p>
          <a:p>
            <a:r>
              <a:rPr lang="nl-NL" dirty="0" smtClean="0"/>
              <a:t>Penicilline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Lues </a:t>
            </a:r>
            <a:r>
              <a:rPr lang="nl-NL" dirty="0" err="1" smtClean="0"/>
              <a:t>congenita</a:t>
            </a:r>
            <a:r>
              <a:rPr lang="nl-NL" dirty="0" smtClean="0"/>
              <a:t> (</a:t>
            </a:r>
            <a:r>
              <a:rPr lang="nl-NL" dirty="0" err="1" smtClean="0"/>
              <a:t>syfillis</a:t>
            </a:r>
            <a:r>
              <a:rPr lang="nl-NL" dirty="0" smtClean="0"/>
              <a:t>)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 smtClean="0"/>
              <a:t>Gemelli</a:t>
            </a:r>
            <a:r>
              <a:rPr lang="nl-NL" u="sng" dirty="0" smtClean="0"/>
              <a:t> graviditeit</a:t>
            </a:r>
            <a:endParaRPr lang="en-US" u="sng" dirty="0"/>
          </a:p>
        </p:txBody>
      </p:sp>
      <p:pic>
        <p:nvPicPr>
          <p:cNvPr id="6" name="Content Placeholder 5" descr="0AFB616F1AE30150C938CACFDE0C59B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0373" y="1935621"/>
            <a:ext cx="6743253" cy="3339363"/>
          </a:xfrm>
        </p:spPr>
      </p:pic>
      <p:sp>
        <p:nvSpPr>
          <p:cNvPr id="2" name="TextBox 1"/>
          <p:cNvSpPr txBox="1"/>
          <p:nvPr/>
        </p:nvSpPr>
        <p:spPr>
          <a:xfrm>
            <a:off x="1763688" y="5301208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A: </a:t>
            </a:r>
            <a:r>
              <a:rPr lang="nl-NL" dirty="0" err="1" smtClean="0"/>
              <a:t>Dichoriaal</a:t>
            </a:r>
            <a:r>
              <a:rPr lang="nl-NL" dirty="0" smtClean="0"/>
              <a:t>, </a:t>
            </a:r>
            <a:r>
              <a:rPr lang="nl-NL" dirty="0" err="1"/>
              <a:t>D</a:t>
            </a:r>
            <a:r>
              <a:rPr lang="nl-NL" dirty="0" err="1" smtClean="0"/>
              <a:t>iamniotisch</a:t>
            </a:r>
            <a:endParaRPr lang="nl-NL" dirty="0" smtClean="0"/>
          </a:p>
          <a:p>
            <a:r>
              <a:rPr lang="nl-NL" dirty="0" smtClean="0"/>
              <a:t>B: </a:t>
            </a:r>
            <a:r>
              <a:rPr lang="nl-NL" dirty="0" err="1" smtClean="0"/>
              <a:t>Monochoriaal</a:t>
            </a:r>
            <a:r>
              <a:rPr lang="nl-NL" dirty="0" smtClean="0"/>
              <a:t>, </a:t>
            </a:r>
            <a:r>
              <a:rPr lang="nl-NL" dirty="0" err="1"/>
              <a:t>D</a:t>
            </a:r>
            <a:r>
              <a:rPr lang="nl-NL" dirty="0" err="1" smtClean="0"/>
              <a:t>iamniotisch</a:t>
            </a:r>
            <a:endParaRPr lang="nl-NL" dirty="0" smtClean="0"/>
          </a:p>
          <a:p>
            <a:r>
              <a:rPr lang="nl-NL" dirty="0" smtClean="0"/>
              <a:t>C: </a:t>
            </a:r>
            <a:r>
              <a:rPr lang="nl-NL" dirty="0" err="1" smtClean="0"/>
              <a:t>Monochoriaal</a:t>
            </a:r>
            <a:r>
              <a:rPr lang="nl-NL" dirty="0" smtClean="0"/>
              <a:t>, </a:t>
            </a:r>
            <a:r>
              <a:rPr lang="nl-NL" dirty="0" err="1" smtClean="0"/>
              <a:t>Monoamniotisch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Positieve </a:t>
            </a:r>
            <a:r>
              <a:rPr lang="nl-NL" dirty="0" err="1" smtClean="0"/>
              <a:t>dyscongruentie</a:t>
            </a:r>
            <a:endParaRPr lang="nl-NL" dirty="0" smtClean="0"/>
          </a:p>
          <a:p>
            <a:r>
              <a:rPr lang="nl-NL" dirty="0" smtClean="0"/>
              <a:t>Premature partus</a:t>
            </a:r>
          </a:p>
          <a:p>
            <a:r>
              <a:rPr lang="nl-NL" dirty="0" smtClean="0"/>
              <a:t>Hypertensie</a:t>
            </a:r>
          </a:p>
          <a:p>
            <a:r>
              <a:rPr lang="nl-NL" dirty="0" smtClean="0"/>
              <a:t>IUGR / SGA </a:t>
            </a:r>
          </a:p>
          <a:p>
            <a:r>
              <a:rPr lang="nl-NL" dirty="0" smtClean="0"/>
              <a:t>Problemen rondom bevalling (NVOG, 2011).</a:t>
            </a:r>
          </a:p>
          <a:p>
            <a:pPr marL="109728" indent="0">
              <a:buNone/>
            </a:pPr>
            <a:r>
              <a:rPr lang="nl-NL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Gemelli</a:t>
            </a:r>
            <a:r>
              <a:rPr lang="nl-NL" dirty="0" smtClean="0"/>
              <a:t> graviditeit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Transfuseur-transfus</a:t>
            </a:r>
            <a:r>
              <a:rPr lang="nl-NL" dirty="0" err="1"/>
              <a:t>é</a:t>
            </a:r>
            <a:r>
              <a:rPr lang="nl-NL" dirty="0" smtClean="0"/>
              <a:t> syndroom, </a:t>
            </a:r>
            <a:r>
              <a:rPr lang="nl-NL" dirty="0" err="1" smtClean="0"/>
              <a:t>twin-to-twin</a:t>
            </a:r>
            <a:r>
              <a:rPr lang="nl-NL" dirty="0" smtClean="0"/>
              <a:t> </a:t>
            </a:r>
            <a:r>
              <a:rPr lang="nl-NL" dirty="0" err="1" smtClean="0"/>
              <a:t>syndrome</a:t>
            </a:r>
            <a:r>
              <a:rPr lang="nl-NL" dirty="0" smtClean="0"/>
              <a:t>, tweeling transfusie syndroom </a:t>
            </a:r>
            <a:r>
              <a:rPr lang="nl-NL" dirty="0"/>
              <a:t>(TTS)</a:t>
            </a:r>
            <a:endParaRPr lang="en-US" dirty="0"/>
          </a:p>
        </p:txBody>
      </p:sp>
      <p:pic>
        <p:nvPicPr>
          <p:cNvPr id="6" name="Content Placeholder 5" descr="0AFB616F1AE30150C938CACFDE0C59B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44824"/>
            <a:ext cx="6743253" cy="3339363"/>
          </a:xfrm>
        </p:spPr>
      </p:pic>
      <p:sp>
        <p:nvSpPr>
          <p:cNvPr id="2" name="&quot;No&quot; Symbol 1"/>
          <p:cNvSpPr/>
          <p:nvPr/>
        </p:nvSpPr>
        <p:spPr>
          <a:xfrm>
            <a:off x="1331640" y="1700808"/>
            <a:ext cx="2160240" cy="2592288"/>
          </a:xfrm>
          <a:prstGeom prst="noSmoking">
            <a:avLst>
              <a:gd name="adj" fmla="val 805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5301208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trike="sngStrike" dirty="0"/>
              <a:t>A: </a:t>
            </a:r>
            <a:r>
              <a:rPr lang="nl-NL" strike="sngStrike" dirty="0" err="1"/>
              <a:t>Dichoriaal</a:t>
            </a:r>
            <a:r>
              <a:rPr lang="nl-NL" strike="sngStrike" dirty="0"/>
              <a:t>, </a:t>
            </a:r>
            <a:r>
              <a:rPr lang="nl-NL" strike="sngStrike" dirty="0" err="1"/>
              <a:t>Diamniotisch</a:t>
            </a:r>
            <a:endParaRPr lang="nl-NL" strike="sngStrike" dirty="0"/>
          </a:p>
          <a:p>
            <a:r>
              <a:rPr lang="nl-NL" dirty="0"/>
              <a:t>B: </a:t>
            </a:r>
            <a:r>
              <a:rPr lang="nl-NL" dirty="0" err="1"/>
              <a:t>Monochoriaal</a:t>
            </a:r>
            <a:r>
              <a:rPr lang="nl-NL" dirty="0"/>
              <a:t>, </a:t>
            </a:r>
            <a:r>
              <a:rPr lang="nl-NL" dirty="0" err="1"/>
              <a:t>D</a:t>
            </a:r>
            <a:r>
              <a:rPr lang="nl-NL" dirty="0" err="1" smtClean="0"/>
              <a:t>iamniotisch</a:t>
            </a:r>
            <a:endParaRPr lang="nl-NL" dirty="0"/>
          </a:p>
          <a:p>
            <a:r>
              <a:rPr lang="nl-NL" dirty="0"/>
              <a:t>C: </a:t>
            </a:r>
            <a:r>
              <a:rPr lang="nl-NL" dirty="0" err="1"/>
              <a:t>Monochoriaal</a:t>
            </a:r>
            <a:r>
              <a:rPr lang="nl-NL" dirty="0"/>
              <a:t>, </a:t>
            </a:r>
            <a:r>
              <a:rPr lang="nl-NL" dirty="0" err="1"/>
              <a:t>Monoamniotisch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255166697E4yby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404664"/>
            <a:ext cx="4104456" cy="613623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20888"/>
            <a:ext cx="3126096" cy="337348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Transfuseur-transfusé</a:t>
            </a:r>
            <a:r>
              <a:rPr lang="nl-NL" dirty="0"/>
              <a:t> syndroom (TTS)</a:t>
            </a:r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285119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Transfusé</a:t>
            </a:r>
            <a:endParaRPr lang="nl-NL" dirty="0"/>
          </a:p>
          <a:p>
            <a:r>
              <a:rPr lang="nl-NL" dirty="0" smtClean="0"/>
              <a:t>Ontvanger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6074" y="220486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Transfuseur</a:t>
            </a:r>
            <a:endParaRPr lang="nl-NL" dirty="0"/>
          </a:p>
          <a:p>
            <a:r>
              <a:rPr lang="nl-NL" dirty="0" smtClean="0"/>
              <a:t>Donor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286" y="3177659"/>
            <a:ext cx="4292619" cy="3595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76317"/>
          </a:xfrm>
        </p:spPr>
        <p:txBody>
          <a:bodyPr>
            <a:normAutofit/>
          </a:bodyPr>
          <a:lstStyle/>
          <a:p>
            <a:r>
              <a:rPr lang="nl-NL" sz="2600" dirty="0" smtClean="0"/>
              <a:t>Angst</a:t>
            </a:r>
          </a:p>
          <a:p>
            <a:r>
              <a:rPr lang="nl-NL" sz="2600" dirty="0" smtClean="0"/>
              <a:t>Bewaking</a:t>
            </a:r>
          </a:p>
          <a:p>
            <a:r>
              <a:rPr lang="nl-NL" sz="2600" dirty="0" smtClean="0"/>
              <a:t>Belasting van moeder</a:t>
            </a:r>
          </a:p>
          <a:p>
            <a:endParaRPr lang="nl-NL" sz="2600" dirty="0"/>
          </a:p>
          <a:p>
            <a:r>
              <a:rPr lang="nl-NL" sz="2600" dirty="0" smtClean="0"/>
              <a:t>Amniondrainage</a:t>
            </a:r>
          </a:p>
          <a:p>
            <a:r>
              <a:rPr lang="nl-NL" sz="2600" dirty="0" smtClean="0"/>
              <a:t>Navelstrengcoagulatie</a:t>
            </a:r>
          </a:p>
          <a:p>
            <a:r>
              <a:rPr lang="nl-NL" sz="2600" dirty="0" smtClean="0"/>
              <a:t>TTS laserbehandeling LUMC</a:t>
            </a:r>
          </a:p>
          <a:p>
            <a:r>
              <a:rPr lang="en-US" sz="2600" dirty="0">
                <a:hlinkClick r:id="rId3"/>
              </a:rPr>
              <a:t>http://</a:t>
            </a:r>
            <a:r>
              <a:rPr lang="en-US" sz="2600" dirty="0" smtClean="0">
                <a:hlinkClick r:id="rId3"/>
              </a:rPr>
              <a:t>www.youtube.com/watch?v=WVfXc-P0jpI</a:t>
            </a:r>
            <a:endParaRPr lang="en-US" sz="2600" dirty="0" smtClean="0"/>
          </a:p>
          <a:p>
            <a:r>
              <a:rPr lang="nl-NL" sz="2600" dirty="0" smtClean="0"/>
              <a:t>Zwangerschapsafbreking</a:t>
            </a:r>
          </a:p>
          <a:p>
            <a:r>
              <a:rPr lang="nl-NL" sz="2600" dirty="0" smtClean="0"/>
              <a:t>Afwachten</a:t>
            </a:r>
            <a:endParaRPr lang="en-US" sz="2600" dirty="0"/>
          </a:p>
          <a:p>
            <a:endParaRPr lang="nl-NL" dirty="0" smtClean="0"/>
          </a:p>
          <a:p>
            <a:endParaRPr lang="nl-NL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Zorgverlening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Vragen en/of </a:t>
            </a:r>
            <a:r>
              <a:rPr lang="nl-NL" dirty="0" smtClean="0"/>
              <a:t>opmerkingen?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" name="Content Placeholder 9" descr="cartoon31_evolution_of_pregnanc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31624" y="1481138"/>
            <a:ext cx="3680752" cy="452596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NVOG.nl</a:t>
            </a:r>
          </a:p>
          <a:p>
            <a:r>
              <a:rPr lang="nl-NL" sz="2200" dirty="0" smtClean="0"/>
              <a:t>RIVM.nl</a:t>
            </a:r>
          </a:p>
          <a:p>
            <a:r>
              <a:rPr lang="nl-NL" sz="2200" dirty="0" smtClean="0"/>
              <a:t>Oskam et al., (2013). </a:t>
            </a:r>
            <a:r>
              <a:rPr lang="nl-NL" sz="2200" i="1" dirty="0" smtClean="0"/>
              <a:t>Nederlands leerboek Jeugdgezondheidzorg. </a:t>
            </a:r>
            <a:r>
              <a:rPr lang="nl-NL" sz="2200" dirty="0" smtClean="0"/>
              <a:t>Assen: Koninklijke Van Gorcum</a:t>
            </a:r>
          </a:p>
          <a:p>
            <a:r>
              <a:rPr lang="en-US" sz="2200" dirty="0"/>
              <a:t>Heymans, H.S.A. (Red). (2015) </a:t>
            </a:r>
            <a:r>
              <a:rPr lang="nl-NL" sz="2200" i="1" dirty="0"/>
              <a:t>Leerboek kindergeneeskunde</a:t>
            </a:r>
            <a:r>
              <a:rPr lang="nl-NL" sz="2200" dirty="0"/>
              <a:t>. Utrecht: de </a:t>
            </a:r>
            <a:r>
              <a:rPr lang="nl-NL" sz="2200" dirty="0" smtClean="0"/>
              <a:t>Tijdstroom </a:t>
            </a:r>
          </a:p>
          <a:p>
            <a:r>
              <a:rPr lang="nl-NL" sz="2200" dirty="0"/>
              <a:t>Prins, M. &amp; van Roosmalen, J. (2016) </a:t>
            </a:r>
            <a:r>
              <a:rPr lang="nl-NL" sz="2200" i="1" dirty="0"/>
              <a:t>Praktische Verloskunde. </a:t>
            </a:r>
            <a:r>
              <a:rPr lang="nl-NL" sz="2200" dirty="0"/>
              <a:t>(13</a:t>
            </a:r>
            <a:r>
              <a:rPr lang="nl-NL" sz="2200" baseline="30000" dirty="0"/>
              <a:t>e</a:t>
            </a:r>
            <a:r>
              <a:rPr lang="nl-NL" sz="2200" dirty="0"/>
              <a:t> druk). Houten: </a:t>
            </a:r>
            <a:r>
              <a:rPr lang="nl-NL" sz="2200" dirty="0" err="1"/>
              <a:t>Bohn</a:t>
            </a:r>
            <a:r>
              <a:rPr lang="nl-NL" sz="2200" dirty="0"/>
              <a:t> </a:t>
            </a:r>
            <a:r>
              <a:rPr lang="nl-NL" sz="2200" dirty="0" err="1"/>
              <a:t>Stafleu</a:t>
            </a:r>
            <a:r>
              <a:rPr lang="nl-NL" sz="2200" dirty="0"/>
              <a:t> van </a:t>
            </a:r>
            <a:r>
              <a:rPr lang="nl-NL" sz="2200" dirty="0" err="1"/>
              <a:t>Loghem</a:t>
            </a:r>
            <a:endParaRPr lang="nl-NL" sz="2200" dirty="0"/>
          </a:p>
          <a:p>
            <a:r>
              <a:rPr lang="nl-NL" sz="2200" dirty="0"/>
              <a:t>Heineman, M.J. (Red), Evers, J.L.H., </a:t>
            </a:r>
            <a:r>
              <a:rPr lang="nl-NL" sz="2200" dirty="0" err="1"/>
              <a:t>Massuger</a:t>
            </a:r>
            <a:r>
              <a:rPr lang="nl-NL" sz="2200" dirty="0"/>
              <a:t>, L.F.A.G., Steegers, E.A.P. (2007). </a:t>
            </a:r>
            <a:r>
              <a:rPr lang="nl-NL" sz="2200" i="1" dirty="0"/>
              <a:t>Obstetrie en Gynaecologie</a:t>
            </a:r>
            <a:r>
              <a:rPr lang="nl-NL" sz="2200" dirty="0"/>
              <a:t>. (6</a:t>
            </a:r>
            <a:r>
              <a:rPr lang="nl-NL" sz="2200" baseline="30000" dirty="0"/>
              <a:t>e</a:t>
            </a:r>
            <a:r>
              <a:rPr lang="nl-NL" sz="2200" dirty="0"/>
              <a:t> druk). Amsterdam: Reed Business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Literatuur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1</a:t>
            </a:r>
            <a:r>
              <a:rPr lang="nl-NL" baseline="30000" dirty="0" smtClean="0"/>
              <a:t>ste</a:t>
            </a:r>
            <a:r>
              <a:rPr lang="nl-NL" dirty="0" smtClean="0"/>
              <a:t> lijn, 2</a:t>
            </a:r>
            <a:r>
              <a:rPr lang="nl-NL" baseline="30000" dirty="0" smtClean="0"/>
              <a:t>de</a:t>
            </a:r>
            <a:r>
              <a:rPr lang="nl-NL" dirty="0" smtClean="0"/>
              <a:t> lijn, 3</a:t>
            </a:r>
            <a:r>
              <a:rPr lang="nl-NL" baseline="30000" dirty="0"/>
              <a:t>de</a:t>
            </a:r>
            <a:r>
              <a:rPr lang="nl-NL" dirty="0" smtClean="0"/>
              <a:t> lijn</a:t>
            </a:r>
          </a:p>
          <a:p>
            <a:r>
              <a:rPr lang="nl-NL" dirty="0" smtClean="0"/>
              <a:t>Duur</a:t>
            </a:r>
          </a:p>
          <a:p>
            <a:r>
              <a:rPr lang="nl-NL" dirty="0" smtClean="0"/>
              <a:t>Ligging</a:t>
            </a:r>
          </a:p>
          <a:p>
            <a:r>
              <a:rPr lang="nl-NL" dirty="0" smtClean="0"/>
              <a:t>Groei</a:t>
            </a:r>
          </a:p>
          <a:p>
            <a:r>
              <a:rPr lang="nl-NL" dirty="0" smtClean="0"/>
              <a:t>Ontsluiting</a:t>
            </a:r>
          </a:p>
          <a:p>
            <a:r>
              <a:rPr lang="nl-NL" dirty="0" smtClean="0"/>
              <a:t>Uitdrijving</a:t>
            </a:r>
          </a:p>
          <a:p>
            <a:r>
              <a:rPr lang="nl-NL" dirty="0" smtClean="0"/>
              <a:t>Nageboorte</a:t>
            </a:r>
          </a:p>
          <a:p>
            <a:endParaRPr lang="nl-NL" dirty="0" smtClean="0"/>
          </a:p>
          <a:p>
            <a:r>
              <a:rPr lang="nl-NL" dirty="0" smtClean="0"/>
              <a:t>Zie ook college AFPF!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u="sng" dirty="0" smtClean="0"/>
              <a:t>Normale zwangerschap in het kort</a:t>
            </a:r>
            <a:endParaRPr lang="en-US" u="sng" dirty="0"/>
          </a:p>
        </p:txBody>
      </p:sp>
      <p:pic>
        <p:nvPicPr>
          <p:cNvPr id="4" name="Picture 3" descr="o20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9964" y="1196752"/>
            <a:ext cx="4274036" cy="553487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u="sng" dirty="0" smtClean="0"/>
              <a:t>De pathologische zwangerschap</a:t>
            </a:r>
            <a:endParaRPr lang="en-US" u="sng" dirty="0"/>
          </a:p>
        </p:txBody>
      </p:sp>
      <p:pic>
        <p:nvPicPr>
          <p:cNvPr id="7" name="Content Placeholder 5" descr="m1cypbmwufq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188817"/>
            <a:ext cx="7992888" cy="566918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500" u="sng" dirty="0" smtClean="0"/>
              <a:t>Positieve / negatieve </a:t>
            </a:r>
            <a:r>
              <a:rPr lang="nl-NL" sz="3500" u="sng" dirty="0" err="1" smtClean="0"/>
              <a:t>dyscongruentie</a:t>
            </a:r>
            <a:endParaRPr lang="en-US" sz="3500" u="sng" dirty="0"/>
          </a:p>
        </p:txBody>
      </p:sp>
      <p:pic>
        <p:nvPicPr>
          <p:cNvPr id="10" name="Content Placeholder 9" descr="twin-197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2722" y="1481138"/>
            <a:ext cx="3438556" cy="4525962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Uterus te groot voor termijn</a:t>
            </a:r>
          </a:p>
          <a:p>
            <a:endParaRPr lang="nl-NL" dirty="0" smtClean="0"/>
          </a:p>
          <a:p>
            <a:r>
              <a:rPr lang="nl-NL" dirty="0" err="1" smtClean="0"/>
              <a:t>Macrosomie</a:t>
            </a:r>
            <a:r>
              <a:rPr lang="nl-NL" dirty="0" smtClean="0"/>
              <a:t> </a:t>
            </a:r>
          </a:p>
          <a:p>
            <a:r>
              <a:rPr lang="nl-NL" dirty="0" smtClean="0"/>
              <a:t>LGA (</a:t>
            </a:r>
            <a:r>
              <a:rPr lang="nl-NL" dirty="0" err="1" smtClean="0"/>
              <a:t>Large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Gestational</a:t>
            </a:r>
            <a:r>
              <a:rPr lang="nl-NL" dirty="0" smtClean="0"/>
              <a:t> </a:t>
            </a:r>
            <a:r>
              <a:rPr lang="nl-NL" dirty="0" err="1" smtClean="0"/>
              <a:t>Age</a:t>
            </a:r>
            <a:r>
              <a:rPr lang="nl-NL" dirty="0" smtClean="0"/>
              <a:t>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Positieve </a:t>
            </a:r>
            <a:r>
              <a:rPr lang="nl-NL" dirty="0" err="1" smtClean="0"/>
              <a:t>dyscongruentie</a:t>
            </a:r>
            <a:endParaRPr lang="en-US" dirty="0"/>
          </a:p>
        </p:txBody>
      </p:sp>
      <p:pic>
        <p:nvPicPr>
          <p:cNvPr id="7" name="Picture 6" descr="2254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039230"/>
            <a:ext cx="3888432" cy="557342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Erfelijkheid</a:t>
            </a:r>
          </a:p>
          <a:p>
            <a:endParaRPr lang="nl-NL" dirty="0" smtClean="0"/>
          </a:p>
          <a:p>
            <a:r>
              <a:rPr lang="nl-NL" dirty="0" smtClean="0"/>
              <a:t>Diabetes Mellitus / Diabetes </a:t>
            </a:r>
            <a:r>
              <a:rPr lang="nl-NL" dirty="0" err="1"/>
              <a:t>G</a:t>
            </a:r>
            <a:r>
              <a:rPr lang="nl-NL" dirty="0" err="1" smtClean="0"/>
              <a:t>ravidarum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Hydrops</a:t>
            </a:r>
            <a:r>
              <a:rPr lang="nl-NL" dirty="0" smtClean="0"/>
              <a:t> </a:t>
            </a:r>
            <a:r>
              <a:rPr lang="nl-NL" dirty="0" err="1" smtClean="0"/>
              <a:t>foetalis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Uterus te klein voor termijn</a:t>
            </a:r>
          </a:p>
          <a:p>
            <a:endParaRPr lang="nl-NL" dirty="0" smtClean="0"/>
          </a:p>
          <a:p>
            <a:r>
              <a:rPr lang="nl-NL" dirty="0" smtClean="0"/>
              <a:t>IUGR </a:t>
            </a:r>
          </a:p>
          <a:p>
            <a:r>
              <a:rPr lang="nl-NL" dirty="0" smtClean="0"/>
              <a:t>SGA (</a:t>
            </a:r>
            <a:r>
              <a:rPr lang="nl-NL" dirty="0" err="1" smtClean="0"/>
              <a:t>Small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Gestational</a:t>
            </a:r>
            <a:r>
              <a:rPr lang="nl-NL" dirty="0" smtClean="0"/>
              <a:t> </a:t>
            </a:r>
            <a:r>
              <a:rPr lang="nl-NL" dirty="0" err="1" smtClean="0"/>
              <a:t>Age</a:t>
            </a:r>
            <a:r>
              <a:rPr lang="nl-NL" dirty="0" smtClean="0"/>
              <a:t>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Negatieve </a:t>
            </a:r>
            <a:r>
              <a:rPr lang="nl-NL" dirty="0" err="1" smtClean="0"/>
              <a:t>dyscongruentie</a:t>
            </a:r>
            <a:endParaRPr lang="en-US" dirty="0"/>
          </a:p>
        </p:txBody>
      </p:sp>
      <p:pic>
        <p:nvPicPr>
          <p:cNvPr id="7" name="Picture 6" descr="2254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039230"/>
            <a:ext cx="3888432" cy="557342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CFA5-205E-4920-9D08-AAD4FCE928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1140</TotalTime>
  <Words>809</Words>
  <Application>Microsoft Office PowerPoint</Application>
  <PresentationFormat>On-screen Show (4:3)</PresentationFormat>
  <Paragraphs>237</Paragraphs>
  <Slides>33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Hoorcollege De (verpleegkundige) zorgverlening bij de problematische zwangerschap (deel I)</vt:lpstr>
      <vt:lpstr>Inhoud</vt:lpstr>
      <vt:lpstr>PowerPoint Presentation</vt:lpstr>
      <vt:lpstr>Normale zwangerschap in het kort</vt:lpstr>
      <vt:lpstr>De pathologische zwangerschap</vt:lpstr>
      <vt:lpstr>Positieve / negatieve dyscongruentie</vt:lpstr>
      <vt:lpstr>Positieve dyscongruentie</vt:lpstr>
      <vt:lpstr>Oorzaken</vt:lpstr>
      <vt:lpstr>Negatieve dyscongruentie</vt:lpstr>
      <vt:lpstr>Oorzaken</vt:lpstr>
      <vt:lpstr>Zorgverlening</vt:lpstr>
      <vt:lpstr>Diabetes Mellitus (DM) / Diabetes Gravidarum (DG)</vt:lpstr>
      <vt:lpstr>PowerPoint Presentation</vt:lpstr>
      <vt:lpstr>Diabetes Mellitus (DM) / Diabetes Gravidarum (DG)</vt:lpstr>
      <vt:lpstr>Diabetes Mellitus (DM) / Diabetes Gravidarum (DG)  Complicaties </vt:lpstr>
      <vt:lpstr>Zorgverlening</vt:lpstr>
      <vt:lpstr>Rhesus-antagonisme</vt:lpstr>
      <vt:lpstr>Oorzaken</vt:lpstr>
      <vt:lpstr>Zorgverlening</vt:lpstr>
      <vt:lpstr>Zorgverlening</vt:lpstr>
      <vt:lpstr>Infecties tijdens de zwangerschap </vt:lpstr>
      <vt:lpstr>Congenitaal Rubella-syndroom (Rode Hond)</vt:lpstr>
      <vt:lpstr>PowerPoint Presentation</vt:lpstr>
      <vt:lpstr> Congenitale toxoplasmose  </vt:lpstr>
      <vt:lpstr> Congenitale herpes </vt:lpstr>
      <vt:lpstr> Lues congenita (syfillis) </vt:lpstr>
      <vt:lpstr>Gemelli graviditeit</vt:lpstr>
      <vt:lpstr>Gemelli graviditeit</vt:lpstr>
      <vt:lpstr>Transfuseur-transfusé syndroom, twin-to-twin syndrome, tweeling transfusie syndroom (TTS)</vt:lpstr>
      <vt:lpstr>Transfuseur-transfusé syndroom (TTS)</vt:lpstr>
      <vt:lpstr>Zorgverlening</vt:lpstr>
      <vt:lpstr>Vragen en/of opmerkingen? </vt:lpstr>
      <vt:lpstr>Literatuur</vt:lpstr>
    </vt:vector>
  </TitlesOfParts>
  <Company>Hogeschool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Hoorcollege 1 De (verpleegkundige) zorgverlening bij de problematische zwangerschap I</dc:title>
  <dc:creator>helen.meijrink</dc:creator>
  <cp:lastModifiedBy>Nienke Verduijn</cp:lastModifiedBy>
  <cp:revision>96</cp:revision>
  <dcterms:created xsi:type="dcterms:W3CDTF">2012-09-03T15:12:32Z</dcterms:created>
  <dcterms:modified xsi:type="dcterms:W3CDTF">2019-11-04T14:29:18Z</dcterms:modified>
</cp:coreProperties>
</file>