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7" r:id="rId6"/>
    <p:sldId id="272" r:id="rId7"/>
    <p:sldId id="275" r:id="rId8"/>
    <p:sldId id="276" r:id="rId9"/>
    <p:sldId id="277" r:id="rId10"/>
    <p:sldId id="262" r:id="rId11"/>
    <p:sldId id="263" r:id="rId12"/>
    <p:sldId id="267" r:id="rId13"/>
    <p:sldId id="268" r:id="rId14"/>
    <p:sldId id="271" r:id="rId15"/>
    <p:sldId id="269" r:id="rId16"/>
    <p:sldId id="270" r:id="rId17"/>
    <p:sldId id="266" r:id="rId18"/>
    <p:sldId id="261" r:id="rId19"/>
    <p:sldId id="274" r:id="rId2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67" autoAdjust="0"/>
  </p:normalViewPr>
  <p:slideViewPr>
    <p:cSldViewPr>
      <p:cViewPr varScale="1">
        <p:scale>
          <a:sx n="136" d="100"/>
          <a:sy n="136" d="100"/>
        </p:scale>
        <p:origin x="89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38559B-8FF7-437E-96E4-124A3F95CD3F}" type="datetimeFigureOut">
              <a:rPr lang="nl-NL" smtClean="0"/>
              <a:t>8-2-2019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1BF913-670C-4D9F-A1B7-C811B0135C75}" type="slidenum">
              <a:rPr lang="nl-NL" smtClean="0"/>
              <a:t>‹nr.›</a:t>
            </a:fld>
            <a:endParaRPr lang="nl-NL"/>
          </a:p>
        </p:txBody>
      </p:sp>
    </p:spTree>
    <p:extLst>
      <p:ext uri="{BB962C8B-B14F-4D97-AF65-F5344CB8AC3E}">
        <p14:creationId xmlns:p14="http://schemas.microsoft.com/office/powerpoint/2010/main" val="2344812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cribbr.nl/starten-met-je-scriptie/voorbeelden-van-hoofdvrage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2</a:t>
            </a:fld>
            <a:endParaRPr lang="nl-NL"/>
          </a:p>
        </p:txBody>
      </p:sp>
    </p:spTree>
    <p:extLst>
      <p:ext uri="{BB962C8B-B14F-4D97-AF65-F5344CB8AC3E}">
        <p14:creationId xmlns:p14="http://schemas.microsoft.com/office/powerpoint/2010/main" val="169158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smtClean="0">
                <a:hlinkClick r:id="rId3"/>
              </a:rPr>
              <a:t>https://www.scribbr.nl/starten-met-je-scriptie/voorbeelden-van-hoofdvragen/</a:t>
            </a:r>
            <a:r>
              <a:rPr lang="nl-NL" dirty="0" smtClean="0"/>
              <a:t> </a:t>
            </a:r>
          </a:p>
          <a:p>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6</a:t>
            </a:fld>
            <a:endParaRPr lang="nl-NL"/>
          </a:p>
        </p:txBody>
      </p:sp>
    </p:spTree>
    <p:extLst>
      <p:ext uri="{BB962C8B-B14F-4D97-AF65-F5344CB8AC3E}">
        <p14:creationId xmlns:p14="http://schemas.microsoft.com/office/powerpoint/2010/main" val="2258311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Afbeelding afkomstig van</a:t>
            </a:r>
            <a:r>
              <a:rPr lang="nl-NL" baseline="0" dirty="0" smtClean="0"/>
              <a:t> http://storieswelltold.com.au/blog/stories/top-tips-writing-best-leads/  </a:t>
            </a:r>
            <a:r>
              <a:rPr lang="nl-NL" baseline="0" dirty="0" err="1" smtClean="0"/>
              <a:t>geraadpleeg</a:t>
            </a:r>
            <a:r>
              <a:rPr lang="nl-NL" baseline="0" dirty="0" smtClean="0"/>
              <a:t> op 24 januari 2019</a:t>
            </a:r>
          </a:p>
          <a:p>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7</a:t>
            </a:fld>
            <a:endParaRPr lang="nl-NL"/>
          </a:p>
        </p:txBody>
      </p:sp>
    </p:spTree>
    <p:extLst>
      <p:ext uri="{BB962C8B-B14F-4D97-AF65-F5344CB8AC3E}">
        <p14:creationId xmlns:p14="http://schemas.microsoft.com/office/powerpoint/2010/main" val="1428552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Er is sprake van een praktijkprobleem</a:t>
            </a:r>
            <a:r>
              <a:rPr lang="nl-NL" baseline="0" dirty="0" smtClean="0"/>
              <a:t> én jij wilt je kennis uitbreiden</a:t>
            </a:r>
          </a:p>
          <a:p>
            <a:r>
              <a:rPr lang="nl-NL" b="1" baseline="0" dirty="0" smtClean="0"/>
              <a:t>Wat</a:t>
            </a:r>
            <a:r>
              <a:rPr lang="nl-NL" baseline="0" dirty="0" smtClean="0"/>
              <a:t> is het probleem: wees niet te snel tevreden! Vraag na bij verschillende personen en disciplines! Luister goed en luister scherp! Leg schijnbare tegenstellingen direct en concreet op tafel en vraag door! Uiteindelijk formuleer jij een </a:t>
            </a:r>
            <a:r>
              <a:rPr lang="nl-NL" baseline="0" dirty="0" err="1" smtClean="0"/>
              <a:t>conceptpobleemstelling</a:t>
            </a:r>
            <a:r>
              <a:rPr lang="nl-NL" baseline="0" dirty="0" smtClean="0"/>
              <a:t> en laat dat nog eens checken of je het echt goed begrepen hebt!! Eventueel door zelfde of deels door anderen personen die je al eerder bevraagd hebt. </a:t>
            </a:r>
          </a:p>
          <a:p>
            <a:r>
              <a:rPr lang="nl-NL" b="1" baseline="0" dirty="0" smtClean="0"/>
              <a:t>Wie</a:t>
            </a:r>
            <a:r>
              <a:rPr lang="nl-NL" baseline="0" dirty="0" smtClean="0"/>
              <a:t> heeft het probleem: een onderzoeksvraag kan nooit gaan over iets wat alleen voor jou een probleem is. Denk aan collega’s, teamleider,  de organisatie, de omgeving, de </a:t>
            </a:r>
            <a:r>
              <a:rPr lang="nl-NL" baseline="0" dirty="0" err="1" smtClean="0"/>
              <a:t>branch</a:t>
            </a:r>
            <a:r>
              <a:rPr lang="nl-NL" baseline="0" dirty="0" smtClean="0"/>
              <a:t>….</a:t>
            </a:r>
          </a:p>
          <a:p>
            <a:r>
              <a:rPr lang="nl-NL" b="1" baseline="0" dirty="0" smtClean="0"/>
              <a:t>Wanneer</a:t>
            </a:r>
            <a:r>
              <a:rPr lang="nl-NL" baseline="0" dirty="0" smtClean="0"/>
              <a:t> is het probleem ontstaan? Ga hiermee goed na of het daarom wel een relevant probleem is om te onderzoeken; misschien is het binnenkort door externe factoren weer anders….Of moet je op basis van het ‘wanneer’ verder zoeken naar een oorsprong van het probleem??</a:t>
            </a:r>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8</a:t>
            </a:fld>
            <a:endParaRPr lang="nl-NL"/>
          </a:p>
        </p:txBody>
      </p:sp>
    </p:spTree>
    <p:extLst>
      <p:ext uri="{BB962C8B-B14F-4D97-AF65-F5344CB8AC3E}">
        <p14:creationId xmlns:p14="http://schemas.microsoft.com/office/powerpoint/2010/main" val="1912777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9</a:t>
            </a:fld>
            <a:endParaRPr lang="nl-NL"/>
          </a:p>
        </p:txBody>
      </p:sp>
    </p:spTree>
    <p:extLst>
      <p:ext uri="{BB962C8B-B14F-4D97-AF65-F5344CB8AC3E}">
        <p14:creationId xmlns:p14="http://schemas.microsoft.com/office/powerpoint/2010/main" val="2154630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t/m hier ongeveer 20 minuten; overige 60 minuten</a:t>
            </a:r>
            <a:r>
              <a:rPr lang="nl-NL" baseline="0" dirty="0" smtClean="0"/>
              <a:t> zijn werken in subgroepen</a:t>
            </a:r>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11</a:t>
            </a:fld>
            <a:endParaRPr lang="nl-NL"/>
          </a:p>
        </p:txBody>
      </p:sp>
    </p:spTree>
    <p:extLst>
      <p:ext uri="{BB962C8B-B14F-4D97-AF65-F5344CB8AC3E}">
        <p14:creationId xmlns:p14="http://schemas.microsoft.com/office/powerpoint/2010/main" val="187556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12</a:t>
            </a:fld>
            <a:endParaRPr lang="nl-NL"/>
          </a:p>
        </p:txBody>
      </p:sp>
    </p:spTree>
    <p:extLst>
      <p:ext uri="{BB962C8B-B14F-4D97-AF65-F5344CB8AC3E}">
        <p14:creationId xmlns:p14="http://schemas.microsoft.com/office/powerpoint/2010/main" val="32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Roep studenten op om in lesdag 2 zover</a:t>
            </a:r>
            <a:r>
              <a:rPr lang="nl-NL" baseline="0" dirty="0" smtClean="0"/>
              <a:t> te zijn dat ze al bezig zijn met methode /betrouwbaarheid/validiteit; methode ontwerp zodat effectief contactdag 2 ingevuld kan worden!!! </a:t>
            </a:r>
            <a:r>
              <a:rPr lang="nl-NL" baseline="0" dirty="0" err="1" smtClean="0"/>
              <a:t>Nellei</a:t>
            </a:r>
            <a:r>
              <a:rPr lang="nl-NL" baseline="0" dirty="0" smtClean="0"/>
              <a:t>: datum contact dag zoeken en noemen </a:t>
            </a:r>
            <a:r>
              <a:rPr lang="nl-NL" baseline="0" smtClean="0"/>
              <a:t>aan studenten </a:t>
            </a:r>
            <a:endParaRPr lang="nl-NL"/>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14</a:t>
            </a:fld>
            <a:endParaRPr lang="nl-NL"/>
          </a:p>
        </p:txBody>
      </p:sp>
    </p:spTree>
    <p:extLst>
      <p:ext uri="{BB962C8B-B14F-4D97-AF65-F5344CB8AC3E}">
        <p14:creationId xmlns:p14="http://schemas.microsoft.com/office/powerpoint/2010/main" val="3323033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1BF913-670C-4D9F-A1B7-C811B0135C75}" type="slidenum">
              <a:rPr lang="nl-NL" smtClean="0"/>
              <a:t>16</a:t>
            </a:fld>
            <a:endParaRPr lang="nl-NL"/>
          </a:p>
        </p:txBody>
      </p:sp>
    </p:spTree>
    <p:extLst>
      <p:ext uri="{BB962C8B-B14F-4D97-AF65-F5344CB8AC3E}">
        <p14:creationId xmlns:p14="http://schemas.microsoft.com/office/powerpoint/2010/main" val="3271044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771800" y="2193708"/>
            <a:ext cx="5326360" cy="1102519"/>
          </a:xfrm>
        </p:spPr>
        <p:txBody>
          <a:bodyPr/>
          <a:lstStyle>
            <a:lvl1pPr algn="l">
              <a:defRPr/>
            </a:lvl1pPr>
          </a:lstStyle>
          <a:p>
            <a:r>
              <a:rPr lang="nl-NL" dirty="0" smtClean="0"/>
              <a:t>Titel</a:t>
            </a:r>
            <a:endParaRPr lang="nl-NL" dirty="0"/>
          </a:p>
        </p:txBody>
      </p:sp>
      <p:sp>
        <p:nvSpPr>
          <p:cNvPr id="3" name="Ondertitel 2"/>
          <p:cNvSpPr>
            <a:spLocks noGrp="1"/>
          </p:cNvSpPr>
          <p:nvPr>
            <p:ph type="subTitle" idx="1" hasCustomPrompt="1"/>
          </p:nvPr>
        </p:nvSpPr>
        <p:spPr>
          <a:xfrm>
            <a:off x="2771800" y="3435846"/>
            <a:ext cx="5328592" cy="899238"/>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700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67544" y="205979"/>
            <a:ext cx="8219256" cy="857250"/>
          </a:xfrm>
        </p:spPr>
        <p:txBody>
          <a:bodyPr>
            <a:normAutofit/>
          </a:bodyPr>
          <a:lstStyle>
            <a:lvl1pPr algn="l">
              <a:defRPr sz="4000"/>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lvl1pPr>
              <a:defRPr sz="3000"/>
            </a:lvl1pPr>
            <a:lvl2pPr>
              <a:defRPr sz="2600"/>
            </a:lvl2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6691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sz="3000"/>
            </a:lvl1pPr>
            <a:lvl2pPr>
              <a:defRPr sz="2600"/>
            </a:lvl2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tel 1"/>
          <p:cNvSpPr>
            <a:spLocks noGrp="1"/>
          </p:cNvSpPr>
          <p:nvPr>
            <p:ph type="title"/>
          </p:nvPr>
        </p:nvSpPr>
        <p:spPr>
          <a:xfrm>
            <a:off x="467544" y="205979"/>
            <a:ext cx="8219256" cy="857250"/>
          </a:xfrm>
        </p:spPr>
        <p:txBody>
          <a:bodyPr>
            <a:normAutofit/>
          </a:bodyPr>
          <a:lstStyle>
            <a:lvl1pPr algn="l">
              <a:defRPr sz="4000"/>
            </a:lvl1pPr>
          </a:lstStyle>
          <a:p>
            <a:r>
              <a:rPr lang="nl-NL" smtClean="0"/>
              <a:t>Klik om de stijl te bewerken</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47041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lvl1pPr>
              <a:defRPr sz="3000"/>
            </a:lvl1pPr>
            <a:lvl2pPr>
              <a:defRPr sz="2600"/>
            </a:lvl2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accent4">
                    <a:lumMod val="50000"/>
                  </a:schemeClr>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20004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995686"/>
            <a:ext cx="9144000" cy="1102519"/>
          </a:xfrm>
        </p:spPr>
        <p:txBody>
          <a:bodyPr>
            <a:normAutofit/>
          </a:bodyPr>
          <a:lstStyle>
            <a:lvl1pPr algn="ctr">
              <a:defRPr sz="4000"/>
            </a:lvl1pPr>
          </a:lstStyle>
          <a:p>
            <a:r>
              <a:rPr lang="nl-NL" dirty="0" smtClean="0"/>
              <a:t>Titel</a:t>
            </a:r>
            <a:endParaRPr lang="nl-NL" dirty="0"/>
          </a:p>
        </p:txBody>
      </p:sp>
    </p:spTree>
    <p:extLst>
      <p:ext uri="{BB962C8B-B14F-4D97-AF65-F5344CB8AC3E}">
        <p14:creationId xmlns:p14="http://schemas.microsoft.com/office/powerpoint/2010/main" val="5722032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995686"/>
            <a:ext cx="9144000" cy="1102519"/>
          </a:xfrm>
        </p:spPr>
        <p:txBody>
          <a:bodyPr>
            <a:normAutofit/>
          </a:bodyPr>
          <a:lstStyle>
            <a:lvl1pPr algn="ctr">
              <a:defRPr sz="4000"/>
            </a:lvl1pPr>
          </a:lstStyle>
          <a:p>
            <a:r>
              <a:rPr lang="nl-NL" dirty="0" smtClean="0"/>
              <a:t>Titel</a:t>
            </a:r>
            <a:endParaRPr lang="nl-NL" dirty="0"/>
          </a:p>
        </p:txBody>
      </p:sp>
    </p:spTree>
    <p:extLst>
      <p:ext uri="{BB962C8B-B14F-4D97-AF65-F5344CB8AC3E}">
        <p14:creationId xmlns:p14="http://schemas.microsoft.com/office/powerpoint/2010/main" val="5807286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228123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hf hdr="0" ftr="0" dt="0"/>
  <p:txStyles>
    <p:titleStyle>
      <a:lvl1pPr algn="l" defTabSz="914400" rtl="0" eaLnBrk="1" latinLnBrk="0" hangingPunct="1">
        <a:spcBef>
          <a:spcPct val="0"/>
        </a:spcBef>
        <a:buNone/>
        <a:defRPr sz="4000" kern="1200">
          <a:solidFill>
            <a:srgbClr val="0072BA"/>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accent4">
              <a:lumMod val="50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accent4">
              <a:lumMod val="50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872" y="3099888"/>
            <a:ext cx="5652120" cy="1667375"/>
          </a:xfrm>
          <a:prstGeom prst="rect">
            <a:avLst/>
          </a:prstGeom>
        </p:spPr>
      </p:pic>
      <p:sp>
        <p:nvSpPr>
          <p:cNvPr id="2" name="Titel 1"/>
          <p:cNvSpPr>
            <a:spLocks noGrp="1"/>
          </p:cNvSpPr>
          <p:nvPr>
            <p:ph type="ctrTitle"/>
          </p:nvPr>
        </p:nvSpPr>
        <p:spPr/>
        <p:txBody>
          <a:bodyPr>
            <a:normAutofit/>
          </a:bodyPr>
          <a:lstStyle/>
          <a:p>
            <a:r>
              <a:rPr lang="nl-NL" sz="2800" dirty="0" smtClean="0"/>
              <a:t>Werkcollege Vraagformulering</a:t>
            </a:r>
            <a:endParaRPr lang="nl-NL" sz="2800" dirty="0"/>
          </a:p>
        </p:txBody>
      </p:sp>
      <p:sp>
        <p:nvSpPr>
          <p:cNvPr id="3" name="Ondertitel 2"/>
          <p:cNvSpPr>
            <a:spLocks noGrp="1"/>
          </p:cNvSpPr>
          <p:nvPr>
            <p:ph type="subTitle" idx="1"/>
          </p:nvPr>
        </p:nvSpPr>
        <p:spPr/>
        <p:txBody>
          <a:bodyPr>
            <a:normAutofit fontScale="92500" lnSpcReduction="20000"/>
          </a:bodyPr>
          <a:lstStyle/>
          <a:p>
            <a:r>
              <a:rPr lang="nl-NL" sz="1900" dirty="0" smtClean="0">
                <a:solidFill>
                  <a:srgbClr val="0070C0"/>
                </a:solidFill>
              </a:rPr>
              <a:t>Nellie Oversluizen – van Rijn</a:t>
            </a:r>
          </a:p>
          <a:p>
            <a:r>
              <a:rPr lang="nl-NL" sz="1900" dirty="0" err="1" smtClean="0">
                <a:solidFill>
                  <a:srgbClr val="0070C0"/>
                </a:solidFill>
              </a:rPr>
              <a:t>Opleidingdocent</a:t>
            </a:r>
            <a:r>
              <a:rPr lang="nl-NL" sz="1900" dirty="0" smtClean="0">
                <a:solidFill>
                  <a:srgbClr val="0070C0"/>
                </a:solidFill>
              </a:rPr>
              <a:t> Verpleegkunde</a:t>
            </a:r>
          </a:p>
          <a:p>
            <a:r>
              <a:rPr lang="nl-NL" sz="1800" dirty="0" smtClean="0">
                <a:solidFill>
                  <a:srgbClr val="0070C0"/>
                </a:solidFill>
              </a:rPr>
              <a:t>2018-2019</a:t>
            </a:r>
            <a:endParaRPr lang="nl-NL" sz="1400" dirty="0" smtClean="0"/>
          </a:p>
          <a:p>
            <a:endParaRPr lang="nl-NL" dirty="0"/>
          </a:p>
        </p:txBody>
      </p:sp>
      <p:sp>
        <p:nvSpPr>
          <p:cNvPr id="5" name="Tijdelijke aanduiding voor dianummer 4"/>
          <p:cNvSpPr>
            <a:spLocks noGrp="1"/>
          </p:cNvSpPr>
          <p:nvPr>
            <p:ph type="sldNum" sz="quarter" idx="4"/>
          </p:nvPr>
        </p:nvSpPr>
        <p:spPr/>
        <p:txBody>
          <a:bodyPr/>
          <a:lstStyle/>
          <a:p>
            <a:fld id="{9E1C795C-4177-4401-A4D5-D9BF7EC86F6F}" type="slidenum">
              <a:rPr lang="nl-NL" smtClean="0"/>
              <a:pPr/>
              <a:t>1</a:t>
            </a:fld>
            <a:endParaRPr lang="nl-NL" dirty="0"/>
          </a:p>
        </p:txBody>
      </p:sp>
    </p:spTree>
    <p:extLst>
      <p:ext uri="{BB962C8B-B14F-4D97-AF65-F5344CB8AC3E}">
        <p14:creationId xmlns:p14="http://schemas.microsoft.com/office/powerpoint/2010/main" val="939323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Doelstelling	</a:t>
            </a:r>
            <a:endParaRPr lang="nl-NL" dirty="0"/>
          </a:p>
        </p:txBody>
      </p:sp>
      <p:sp>
        <p:nvSpPr>
          <p:cNvPr id="3" name="Tijdelijke aanduiding voor inhoud 2"/>
          <p:cNvSpPr>
            <a:spLocks noGrp="1"/>
          </p:cNvSpPr>
          <p:nvPr>
            <p:ph idx="1"/>
          </p:nvPr>
        </p:nvSpPr>
        <p:spPr>
          <a:xfrm>
            <a:off x="683568" y="1228726"/>
            <a:ext cx="8229600" cy="3675855"/>
          </a:xfrm>
        </p:spPr>
        <p:txBody>
          <a:bodyPr>
            <a:normAutofit fontScale="85000" lnSpcReduction="20000"/>
          </a:bodyPr>
          <a:lstStyle/>
          <a:p>
            <a:pPr marL="0" indent="0">
              <a:buNone/>
            </a:pPr>
            <a:r>
              <a:rPr lang="nl-NL" sz="2800" i="1" dirty="0" smtClean="0"/>
              <a:t>= antwoord op je vraag waarom je onderzoek doet </a:t>
            </a:r>
          </a:p>
          <a:p>
            <a:pPr marL="0" indent="0">
              <a:buNone/>
            </a:pPr>
            <a:endParaRPr lang="nl-NL" sz="2800" i="1" dirty="0" smtClean="0"/>
          </a:p>
          <a:p>
            <a:r>
              <a:rPr lang="nl-NL" dirty="0" smtClean="0"/>
              <a:t>Formuleer een doelstelling die logisch en sluitend is bij de Probleemstelling (Innovatieve oplossing</a:t>
            </a:r>
          </a:p>
          <a:p>
            <a:r>
              <a:rPr lang="nl-NL" dirty="0" smtClean="0"/>
              <a:t>Check of je geen (onbewuste en impliciete) aannames hebt gedaan in je Doelstelling</a:t>
            </a:r>
          </a:p>
          <a:p>
            <a:pPr lvl="1"/>
            <a:r>
              <a:rPr lang="nl-NL" dirty="0" smtClean="0"/>
              <a:t>Expliciteer zo nodig je aannames, context of achtergrond</a:t>
            </a:r>
          </a:p>
          <a:p>
            <a:pPr lvl="1"/>
            <a:r>
              <a:rPr lang="nl-NL" dirty="0" smtClean="0"/>
              <a:t>Is je doelstelling 1 : 1 tot je probleemstelling?</a:t>
            </a:r>
          </a:p>
          <a:p>
            <a:r>
              <a:rPr lang="nl-NL" dirty="0" smtClean="0"/>
              <a:t>Is je Doelstelling specifiek, meetbaar, acceptabel/haalbaar en realistisch?</a:t>
            </a:r>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10</a:t>
            </a:fld>
            <a:endParaRPr lang="nl-NL" dirty="0"/>
          </a:p>
        </p:txBody>
      </p:sp>
    </p:spTree>
    <p:extLst>
      <p:ext uri="{BB962C8B-B14F-4D97-AF65-F5344CB8AC3E}">
        <p14:creationId xmlns:p14="http://schemas.microsoft.com/office/powerpoint/2010/main" val="3285389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Vraagstelling</a:t>
            </a:r>
            <a:endParaRPr lang="nl-NL" dirty="0"/>
          </a:p>
        </p:txBody>
      </p:sp>
      <p:sp>
        <p:nvSpPr>
          <p:cNvPr id="3" name="Tijdelijke aanduiding voor inhoud 2"/>
          <p:cNvSpPr>
            <a:spLocks noGrp="1"/>
          </p:cNvSpPr>
          <p:nvPr>
            <p:ph idx="1"/>
          </p:nvPr>
        </p:nvSpPr>
        <p:spPr>
          <a:xfrm>
            <a:off x="457200" y="1200151"/>
            <a:ext cx="8363272" cy="3567112"/>
          </a:xfrm>
        </p:spPr>
        <p:txBody>
          <a:bodyPr>
            <a:normAutofit fontScale="77500" lnSpcReduction="20000"/>
          </a:bodyPr>
          <a:lstStyle/>
          <a:p>
            <a:pPr marL="0" indent="0">
              <a:buNone/>
            </a:pPr>
            <a:r>
              <a:rPr lang="nl-NL" i="1" dirty="0" smtClean="0"/>
              <a:t>= de vraag waarop het onderzoek antwoord moet geven</a:t>
            </a:r>
          </a:p>
          <a:p>
            <a:pPr marL="0" indent="0">
              <a:buNone/>
            </a:pPr>
            <a:r>
              <a:rPr lang="nl-NL" i="1" dirty="0" smtClean="0"/>
              <a:t> </a:t>
            </a:r>
          </a:p>
          <a:p>
            <a:r>
              <a:rPr lang="nl-NL" dirty="0" smtClean="0"/>
              <a:t>Is je vraagstelling 1:1 op je probleem- en doelstelling?</a:t>
            </a:r>
          </a:p>
          <a:p>
            <a:r>
              <a:rPr lang="nl-NL" dirty="0" smtClean="0"/>
              <a:t>Is je vraagstelling </a:t>
            </a:r>
            <a:r>
              <a:rPr lang="nl-NL" b="1" dirty="0" smtClean="0"/>
              <a:t>Concreet</a:t>
            </a:r>
            <a:r>
              <a:rPr lang="nl-NL" dirty="0" smtClean="0"/>
              <a:t>?</a:t>
            </a:r>
          </a:p>
          <a:p>
            <a:r>
              <a:rPr lang="nl-NL" dirty="0" smtClean="0"/>
              <a:t>Heeft het voldoende </a:t>
            </a:r>
            <a:r>
              <a:rPr lang="nl-NL" b="1" dirty="0" smtClean="0"/>
              <a:t>Focus/ Eénduidig</a:t>
            </a:r>
            <a:r>
              <a:rPr lang="nl-NL" dirty="0" smtClean="0"/>
              <a:t>? (geen ‘en’ </a:t>
            </a:r>
            <a:r>
              <a:rPr lang="nl-NL" sz="1900" dirty="0" smtClean="0"/>
              <a:t>en</a:t>
            </a:r>
            <a:r>
              <a:rPr lang="nl-NL" dirty="0" smtClean="0"/>
              <a:t> ‘of’ )</a:t>
            </a:r>
          </a:p>
          <a:p>
            <a:r>
              <a:rPr lang="nl-NL" dirty="0" smtClean="0"/>
              <a:t>Is je vraagstelling voldoende </a:t>
            </a:r>
            <a:r>
              <a:rPr lang="nl-NL" b="1" dirty="0" smtClean="0"/>
              <a:t>Richtinggevend</a:t>
            </a:r>
            <a:r>
              <a:rPr lang="nl-NL" dirty="0" smtClean="0"/>
              <a:t>?</a:t>
            </a:r>
          </a:p>
          <a:p>
            <a:r>
              <a:rPr lang="nl-NL" dirty="0" smtClean="0"/>
              <a:t>Is je vraagstelling voldoende </a:t>
            </a:r>
            <a:r>
              <a:rPr lang="nl-NL" b="1" dirty="0" smtClean="0"/>
              <a:t>Selectief</a:t>
            </a:r>
            <a:r>
              <a:rPr lang="nl-NL" dirty="0" smtClean="0"/>
              <a:t>?</a:t>
            </a:r>
          </a:p>
          <a:p>
            <a:r>
              <a:rPr lang="nl-NL" dirty="0" smtClean="0"/>
              <a:t>Werk je met één vraag of met hoofd- en deelvragen?</a:t>
            </a:r>
          </a:p>
          <a:p>
            <a:r>
              <a:rPr lang="nl-NL" dirty="0" smtClean="0"/>
              <a:t>Soms is een open vóóronderzoek(je) passend; verwerk dit dan in je aanleiding/context</a:t>
            </a:r>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11</a:t>
            </a:fld>
            <a:endParaRPr lang="nl-NL" dirty="0"/>
          </a:p>
        </p:txBody>
      </p:sp>
    </p:spTree>
    <p:extLst>
      <p:ext uri="{BB962C8B-B14F-4D97-AF65-F5344CB8AC3E}">
        <p14:creationId xmlns:p14="http://schemas.microsoft.com/office/powerpoint/2010/main" val="248740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smtClean="0"/>
              <a:t>Aan de slag (1) </a:t>
            </a:r>
            <a:endParaRPr lang="nl-NL" dirty="0"/>
          </a:p>
        </p:txBody>
      </p:sp>
      <p:sp>
        <p:nvSpPr>
          <p:cNvPr id="3" name="Tijdelijke aanduiding voor inhoud 2"/>
          <p:cNvSpPr>
            <a:spLocks noGrp="1"/>
          </p:cNvSpPr>
          <p:nvPr>
            <p:ph idx="1"/>
          </p:nvPr>
        </p:nvSpPr>
        <p:spPr/>
        <p:txBody>
          <a:bodyPr>
            <a:normAutofit lnSpcReduction="10000"/>
          </a:bodyPr>
          <a:lstStyle/>
          <a:p>
            <a:r>
              <a:rPr lang="nl-NL" dirty="0" smtClean="0"/>
              <a:t>Vorm Subgroepen à 3 personen</a:t>
            </a:r>
          </a:p>
          <a:p>
            <a:pPr lvl="1"/>
            <a:r>
              <a:rPr lang="nl-NL" dirty="0" smtClean="0"/>
              <a:t>per </a:t>
            </a:r>
            <a:r>
              <a:rPr lang="nl-NL" dirty="0"/>
              <a:t>domein /sector</a:t>
            </a:r>
          </a:p>
          <a:p>
            <a:pPr lvl="1"/>
            <a:r>
              <a:rPr lang="nl-NL" dirty="0" smtClean="0"/>
              <a:t>eigen probleem óf aangereikt probleem</a:t>
            </a:r>
          </a:p>
          <a:p>
            <a:r>
              <a:rPr lang="nl-NL" dirty="0" smtClean="0"/>
              <a:t>Eigen probleem: deel in subgroep kort de thematiek/casus/probleem en maak een keuze voor één probleem</a:t>
            </a:r>
          </a:p>
          <a:p>
            <a:r>
              <a:rPr lang="nl-NL" dirty="0" smtClean="0"/>
              <a:t>Werk die verder uit n.a.v. de volgende dia’s </a:t>
            </a:r>
          </a:p>
          <a:p>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12</a:t>
            </a:fld>
            <a:endParaRPr lang="nl-NL" dirty="0"/>
          </a:p>
        </p:txBody>
      </p:sp>
    </p:spTree>
    <p:extLst>
      <p:ext uri="{BB962C8B-B14F-4D97-AF65-F5344CB8AC3E}">
        <p14:creationId xmlns:p14="http://schemas.microsoft.com/office/powerpoint/2010/main" val="34137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Aan de slag (2) </a:t>
            </a:r>
            <a:endParaRPr lang="nl-NL" dirty="0"/>
          </a:p>
        </p:txBody>
      </p:sp>
      <p:sp>
        <p:nvSpPr>
          <p:cNvPr id="3" name="Tijdelijke aanduiding voor inhoud 2"/>
          <p:cNvSpPr>
            <a:spLocks noGrp="1"/>
          </p:cNvSpPr>
          <p:nvPr>
            <p:ph idx="1"/>
          </p:nvPr>
        </p:nvSpPr>
        <p:spPr/>
        <p:txBody>
          <a:bodyPr>
            <a:normAutofit fontScale="85000" lnSpcReduction="20000"/>
          </a:bodyPr>
          <a:lstStyle/>
          <a:p>
            <a:pPr marL="0" indent="0">
              <a:buNone/>
            </a:pPr>
            <a:r>
              <a:rPr lang="nl-NL" dirty="0" smtClean="0"/>
              <a:t>Bespreek in je groepje: </a:t>
            </a:r>
          </a:p>
          <a:p>
            <a:pPr marL="514350" indent="-514350">
              <a:buAutoNum type="arabicPeriod"/>
            </a:pPr>
            <a:r>
              <a:rPr lang="nl-NL" sz="3200" dirty="0">
                <a:solidFill>
                  <a:srgbClr val="FF0000"/>
                </a:solidFill>
              </a:rPr>
              <a:t>Wat</a:t>
            </a:r>
            <a:r>
              <a:rPr lang="nl-NL" sz="3200" dirty="0"/>
              <a:t> is het probleem?</a:t>
            </a:r>
          </a:p>
          <a:p>
            <a:pPr marL="514350" indent="-514350">
              <a:buAutoNum type="arabicPeriod"/>
            </a:pPr>
            <a:r>
              <a:rPr lang="nl-NL" sz="3200" dirty="0">
                <a:solidFill>
                  <a:srgbClr val="FF0000"/>
                </a:solidFill>
              </a:rPr>
              <a:t>Wie</a:t>
            </a:r>
            <a:r>
              <a:rPr lang="nl-NL" sz="3200" dirty="0"/>
              <a:t> heeft het probleem?</a:t>
            </a:r>
          </a:p>
          <a:p>
            <a:pPr marL="514350" indent="-514350">
              <a:buFont typeface="Arial" panose="020B0604020202020204" pitchFamily="34" charset="0"/>
              <a:buAutoNum type="arabicPeriod"/>
            </a:pPr>
            <a:r>
              <a:rPr lang="nl-NL" sz="3200" dirty="0">
                <a:solidFill>
                  <a:srgbClr val="FF0000"/>
                </a:solidFill>
              </a:rPr>
              <a:t>Waarom</a:t>
            </a:r>
            <a:r>
              <a:rPr lang="nl-NL" sz="3200" dirty="0"/>
              <a:t> is het een probleem?</a:t>
            </a:r>
          </a:p>
          <a:p>
            <a:pPr marL="514350" indent="-514350">
              <a:buAutoNum type="arabicPeriod"/>
            </a:pPr>
            <a:r>
              <a:rPr lang="nl-NL" sz="3200" dirty="0" smtClean="0">
                <a:solidFill>
                  <a:srgbClr val="FF0000"/>
                </a:solidFill>
              </a:rPr>
              <a:t>Wanneer</a:t>
            </a:r>
            <a:r>
              <a:rPr lang="nl-NL" sz="3200" dirty="0" smtClean="0"/>
              <a:t> </a:t>
            </a:r>
            <a:r>
              <a:rPr lang="nl-NL" sz="3200" dirty="0"/>
              <a:t>is het probleem ontstaan?</a:t>
            </a:r>
          </a:p>
          <a:p>
            <a:pPr marL="514350" indent="-514350">
              <a:buAutoNum type="arabicPeriod"/>
            </a:pPr>
            <a:r>
              <a:rPr lang="nl-NL" sz="3200" dirty="0" smtClean="0">
                <a:solidFill>
                  <a:srgbClr val="FF0000"/>
                </a:solidFill>
              </a:rPr>
              <a:t>Waar</a:t>
            </a:r>
            <a:r>
              <a:rPr lang="nl-NL" sz="3200" dirty="0" smtClean="0"/>
              <a:t> </a:t>
            </a:r>
            <a:r>
              <a:rPr lang="nl-NL" sz="3200" dirty="0"/>
              <a:t>doet het probleem zich voor?</a:t>
            </a:r>
          </a:p>
          <a:p>
            <a:pPr marL="514350" indent="-514350">
              <a:buAutoNum type="arabicPeriod"/>
            </a:pPr>
            <a:r>
              <a:rPr lang="nl-NL" sz="3200" dirty="0" smtClean="0">
                <a:solidFill>
                  <a:srgbClr val="FF0000"/>
                </a:solidFill>
              </a:rPr>
              <a:t>Hoe</a:t>
            </a:r>
            <a:r>
              <a:rPr lang="nl-NL" sz="3200" dirty="0" smtClean="0"/>
              <a:t> is het probleem ontstaan? / Wat </a:t>
            </a:r>
            <a:r>
              <a:rPr lang="nl-NL" sz="3200" dirty="0"/>
              <a:t>is de aanleiding</a:t>
            </a:r>
            <a:r>
              <a:rPr lang="nl-NL" sz="3200" dirty="0" smtClean="0"/>
              <a:t>?</a:t>
            </a:r>
          </a:p>
          <a:p>
            <a:pPr marL="0" indent="0">
              <a:buNone/>
            </a:pPr>
            <a:r>
              <a:rPr lang="nl-NL" sz="3200" dirty="0" smtClean="0"/>
              <a:t>én de dia’s Probleemstelling, Doelstelling en Vraagstelling</a:t>
            </a:r>
            <a:endParaRPr lang="nl-NL" sz="3200"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13</a:t>
            </a:fld>
            <a:endParaRPr lang="nl-NL" dirty="0"/>
          </a:p>
        </p:txBody>
      </p:sp>
    </p:spTree>
    <p:extLst>
      <p:ext uri="{BB962C8B-B14F-4D97-AF65-F5344CB8AC3E}">
        <p14:creationId xmlns:p14="http://schemas.microsoft.com/office/powerpoint/2010/main" val="1545205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Learning community</a:t>
            </a:r>
            <a:endParaRPr lang="nl-NL" dirty="0"/>
          </a:p>
        </p:txBody>
      </p:sp>
      <p:sp>
        <p:nvSpPr>
          <p:cNvPr id="3" name="Tijdelijke aanduiding voor inhoud 2"/>
          <p:cNvSpPr>
            <a:spLocks noGrp="1"/>
          </p:cNvSpPr>
          <p:nvPr>
            <p:ph idx="1"/>
          </p:nvPr>
        </p:nvSpPr>
        <p:spPr/>
        <p:txBody>
          <a:bodyPr>
            <a:normAutofit fontScale="92500" lnSpcReduction="10000"/>
          </a:bodyPr>
          <a:lstStyle/>
          <a:p>
            <a:r>
              <a:rPr lang="nl-NL" dirty="0" smtClean="0"/>
              <a:t>Zoek contact met elkaar – chat, mail, </a:t>
            </a:r>
            <a:r>
              <a:rPr lang="nl-NL" dirty="0" err="1" smtClean="0"/>
              <a:t>app</a:t>
            </a:r>
            <a:endParaRPr lang="nl-NL" dirty="0" smtClean="0"/>
          </a:p>
          <a:p>
            <a:r>
              <a:rPr lang="nl-NL" dirty="0" smtClean="0"/>
              <a:t>Maak gebruik van </a:t>
            </a:r>
            <a:r>
              <a:rPr lang="nl-NL" smtClean="0"/>
              <a:t>de </a:t>
            </a:r>
            <a:r>
              <a:rPr lang="nl-NL" smtClean="0"/>
              <a:t>projectomgeving</a:t>
            </a:r>
            <a:endParaRPr lang="nl-NL" dirty="0" smtClean="0"/>
          </a:p>
          <a:p>
            <a:r>
              <a:rPr lang="nl-NL" dirty="0" smtClean="0"/>
              <a:t>Feedback op elkaars producten – </a:t>
            </a:r>
            <a:r>
              <a:rPr lang="nl-NL" dirty="0" err="1" smtClean="0"/>
              <a:t>PvA</a:t>
            </a:r>
            <a:endParaRPr lang="nl-NL" dirty="0" smtClean="0"/>
          </a:p>
          <a:p>
            <a:r>
              <a:rPr lang="nl-NL" dirty="0" smtClean="0"/>
              <a:t>Voorbereiding contactdag 2 </a:t>
            </a:r>
            <a:r>
              <a:rPr lang="nl-NL" sz="2200" dirty="0" smtClean="0"/>
              <a:t>(27 en 29 maart 2018) </a:t>
            </a:r>
            <a:r>
              <a:rPr lang="nl-NL" dirty="0" smtClean="0"/>
              <a:t>: </a:t>
            </a:r>
          </a:p>
          <a:p>
            <a:pPr lvl="1"/>
            <a:r>
              <a:rPr lang="nl-NL" dirty="0" smtClean="0"/>
              <a:t>Je hebt een concrete vraagstelling (probleem en doelstelling)</a:t>
            </a:r>
          </a:p>
          <a:p>
            <a:pPr lvl="1"/>
            <a:r>
              <a:rPr lang="nl-NL" dirty="0" smtClean="0"/>
              <a:t>Je hebt een (eerste)idee over methode en ontwerp van je onderzoek!</a:t>
            </a:r>
          </a:p>
          <a:p>
            <a:endParaRPr lang="nl-NL" dirty="0" smtClean="0"/>
          </a:p>
          <a:p>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14</a:t>
            </a:fld>
            <a:endParaRPr lang="nl-NL" dirty="0"/>
          </a:p>
        </p:txBody>
      </p:sp>
    </p:spTree>
    <p:extLst>
      <p:ext uri="{BB962C8B-B14F-4D97-AF65-F5344CB8AC3E}">
        <p14:creationId xmlns:p14="http://schemas.microsoft.com/office/powerpoint/2010/main" val="34463426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6384579" y="5861274"/>
            <a:ext cx="4631630" cy="408222"/>
          </a:xfrm>
        </p:spPr>
        <p:txBody>
          <a:bodyPr>
            <a:normAutofit fontScale="90000"/>
          </a:bodyPr>
          <a:lstStyle/>
          <a:p>
            <a:endParaRPr lang="nl-NL" dirty="0"/>
          </a:p>
        </p:txBody>
      </p:sp>
      <p:pic>
        <p:nvPicPr>
          <p:cNvPr id="1026" name="Picture 2" descr="Waarom moeilijk doen als het samen k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771550"/>
            <a:ext cx="2225964" cy="314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9527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p:txBody>
          <a:bodyPr/>
          <a:lstStyle/>
          <a:p>
            <a:r>
              <a:rPr lang="nl-NL" sz="2000" dirty="0"/>
              <a:t>Baarda, B. (2013). </a:t>
            </a:r>
            <a:r>
              <a:rPr lang="nl-NL" sz="2000" i="1" dirty="0"/>
              <a:t>Basisboek Kwalitatief onderzoek: handleiding voor het opzetten en uitvoeren van kwalitatief onderzoek</a:t>
            </a:r>
            <a:r>
              <a:rPr lang="nl-NL" sz="2000" dirty="0"/>
              <a:t> (3e ed.). Groningen/Houten, Nederland: Noordhoff.</a:t>
            </a:r>
          </a:p>
          <a:p>
            <a:r>
              <a:rPr lang="nl-NL" sz="2000" dirty="0"/>
              <a:t>Verhoeven, N. (2013). </a:t>
            </a:r>
            <a:r>
              <a:rPr lang="nl-NL" sz="2000" i="1" dirty="0"/>
              <a:t>Wat is onderzoek? Praktijkboek voor methoden en technieken</a:t>
            </a:r>
            <a:r>
              <a:rPr lang="nl-NL" sz="2000" dirty="0"/>
              <a:t> (3e ed.). Groningen/Houten, Nederland: Boom.</a:t>
            </a:r>
          </a:p>
          <a:p>
            <a:pPr marL="0" indent="0">
              <a:buNone/>
            </a:pPr>
            <a:endParaRPr lang="nl-NL" dirty="0" smtClean="0"/>
          </a:p>
          <a:p>
            <a:endParaRPr lang="nl-NL" dirty="0"/>
          </a:p>
        </p:txBody>
      </p:sp>
      <p:sp>
        <p:nvSpPr>
          <p:cNvPr id="3" name="Titel 2"/>
          <p:cNvSpPr>
            <a:spLocks noGrp="1"/>
          </p:cNvSpPr>
          <p:nvPr>
            <p:ph type="title"/>
          </p:nvPr>
        </p:nvSpPr>
        <p:spPr/>
        <p:txBody>
          <a:bodyPr/>
          <a:lstStyle/>
          <a:p>
            <a:r>
              <a:rPr lang="nl-NL" dirty="0" smtClean="0"/>
              <a:t>Bronnen</a:t>
            </a:r>
            <a:endParaRPr lang="nl-NL" dirty="0"/>
          </a:p>
        </p:txBody>
      </p:sp>
    </p:spTree>
    <p:extLst>
      <p:ext uri="{BB962C8B-B14F-4D97-AF65-F5344CB8AC3E}">
        <p14:creationId xmlns:p14="http://schemas.microsoft.com/office/powerpoint/2010/main" val="1420614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062" t="8375" r="7058" b="7049"/>
          <a:stretch/>
        </p:blipFill>
        <p:spPr bwMode="auto">
          <a:xfrm>
            <a:off x="5818820" y="1027951"/>
            <a:ext cx="3151145" cy="3758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title"/>
          </p:nvPr>
        </p:nvSpPr>
        <p:spPr/>
        <p:txBody>
          <a:bodyPr/>
          <a:lstStyle/>
          <a:p>
            <a:r>
              <a:rPr lang="nl-NL" dirty="0" smtClean="0"/>
              <a:t>Doel werkcollege</a:t>
            </a:r>
            <a:endParaRPr lang="nl-NL"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0" y="901700"/>
            <a:ext cx="56515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4"/>
          </p:nvPr>
        </p:nvSpPr>
        <p:spPr/>
        <p:txBody>
          <a:bodyPr/>
          <a:lstStyle/>
          <a:p>
            <a:fld id="{9E1C795C-4177-4401-A4D5-D9BF7EC86F6F}" type="slidenum">
              <a:rPr lang="nl-NL" smtClean="0"/>
              <a:pPr/>
              <a:t>2</a:t>
            </a:fld>
            <a:endParaRPr lang="nl-NL" dirty="0"/>
          </a:p>
        </p:txBody>
      </p:sp>
      <p:sp>
        <p:nvSpPr>
          <p:cNvPr id="3" name="Tijdelijke aanduiding voor inhoud 2"/>
          <p:cNvSpPr>
            <a:spLocks noGrp="1"/>
          </p:cNvSpPr>
          <p:nvPr>
            <p:ph idx="1"/>
          </p:nvPr>
        </p:nvSpPr>
        <p:spPr>
          <a:xfrm>
            <a:off x="457200" y="1200150"/>
            <a:ext cx="5361620" cy="3567113"/>
          </a:xfrm>
        </p:spPr>
        <p:txBody>
          <a:bodyPr>
            <a:normAutofit/>
          </a:bodyPr>
          <a:lstStyle/>
          <a:p>
            <a:pPr marL="0" indent="0">
              <a:buNone/>
            </a:pPr>
            <a:endParaRPr lang="nl-NL" sz="2300" dirty="0" smtClean="0"/>
          </a:p>
          <a:p>
            <a:pPr marL="0" indent="0">
              <a:buNone/>
            </a:pPr>
            <a:endParaRPr lang="nl-NL" sz="2300" dirty="0"/>
          </a:p>
          <a:p>
            <a:pPr marL="0" indent="0">
              <a:buNone/>
            </a:pPr>
            <a:r>
              <a:rPr lang="nl-NL" sz="2300" dirty="0" smtClean="0"/>
              <a:t>Je </a:t>
            </a:r>
            <a:r>
              <a:rPr lang="nl-NL" sz="2300" dirty="0"/>
              <a:t>vertaalt </a:t>
            </a:r>
            <a:r>
              <a:rPr lang="nl-NL" sz="1800" dirty="0"/>
              <a:t>met behulp van je kennis en </a:t>
            </a:r>
            <a:r>
              <a:rPr lang="nl-NL" sz="1800" dirty="0" smtClean="0"/>
              <a:t>onderzoeksvaardigheden </a:t>
            </a:r>
            <a:r>
              <a:rPr lang="nl-NL" sz="2300" dirty="0"/>
              <a:t>een </a:t>
            </a:r>
            <a:r>
              <a:rPr lang="nl-NL" sz="2300" dirty="0">
                <a:solidFill>
                  <a:schemeClr val="tx1"/>
                </a:solidFill>
              </a:rPr>
              <a:t>professionele opgave of vraag</a:t>
            </a:r>
            <a:r>
              <a:rPr lang="nl-NL" sz="2300" dirty="0">
                <a:solidFill>
                  <a:srgbClr val="0070C0"/>
                </a:solidFill>
              </a:rPr>
              <a:t> naar een onderzoeksvraag </a:t>
            </a:r>
            <a:r>
              <a:rPr lang="nl-NL" sz="2300" dirty="0"/>
              <a:t>ten dienste van de </a:t>
            </a:r>
            <a:r>
              <a:rPr lang="nl-NL" sz="2300" dirty="0" smtClean="0"/>
              <a:t>opdrachtgever.</a:t>
            </a:r>
            <a:br>
              <a:rPr lang="nl-NL" sz="2300" dirty="0" smtClean="0"/>
            </a:br>
            <a:r>
              <a:rPr lang="nl-NL" sz="2800" dirty="0"/>
              <a:t> </a:t>
            </a:r>
            <a:endParaRPr lang="nl-NL" sz="2800" dirty="0" smtClean="0"/>
          </a:p>
        </p:txBody>
      </p:sp>
    </p:spTree>
    <p:extLst>
      <p:ext uri="{BB962C8B-B14F-4D97-AF65-F5344CB8AC3E}">
        <p14:creationId xmlns:p14="http://schemas.microsoft.com/office/powerpoint/2010/main" val="87675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Van Vaag naar Vraag</a:t>
            </a:r>
            <a:endParaRPr lang="nl-NL" dirty="0"/>
          </a:p>
        </p:txBody>
      </p:sp>
      <p:sp>
        <p:nvSpPr>
          <p:cNvPr id="3" name="Tijdelijke aanduiding voor inhoud 2"/>
          <p:cNvSpPr>
            <a:spLocks noGrp="1"/>
          </p:cNvSpPr>
          <p:nvPr>
            <p:ph idx="1"/>
          </p:nvPr>
        </p:nvSpPr>
        <p:spPr>
          <a:xfrm>
            <a:off x="457200" y="1200150"/>
            <a:ext cx="8229600" cy="3841750"/>
          </a:xfrm>
        </p:spPr>
        <p:txBody>
          <a:bodyPr>
            <a:normAutofit fontScale="70000" lnSpcReduction="20000"/>
          </a:bodyPr>
          <a:lstStyle/>
          <a:p>
            <a:pPr marL="514350" indent="-514350">
              <a:buFont typeface="+mj-lt"/>
              <a:buAutoNum type="arabicPeriod"/>
            </a:pPr>
            <a:r>
              <a:rPr lang="nl-NL" sz="2900" dirty="0" smtClean="0"/>
              <a:t>Een eerste oriëntatie: wat spreekt jou aan - ga </a:t>
            </a:r>
            <a:r>
              <a:rPr lang="nl-NL" sz="2900" dirty="0"/>
              <a:t>in gesprek met collega’s </a:t>
            </a:r>
            <a:endParaRPr lang="nl-NL" sz="2900" dirty="0" smtClean="0"/>
          </a:p>
          <a:p>
            <a:pPr marL="514350" indent="-514350">
              <a:buFont typeface="+mj-lt"/>
              <a:buAutoNum type="arabicPeriod"/>
            </a:pPr>
            <a:r>
              <a:rPr lang="nl-NL" sz="2900" dirty="0" smtClean="0"/>
              <a:t>Maak een </a:t>
            </a:r>
            <a:r>
              <a:rPr lang="nl-NL" sz="2900" dirty="0" err="1" smtClean="0"/>
              <a:t>houtskoolschets</a:t>
            </a:r>
            <a:r>
              <a:rPr lang="nl-NL" sz="2900" dirty="0" smtClean="0"/>
              <a:t> van je eerste idee</a:t>
            </a:r>
          </a:p>
          <a:p>
            <a:pPr marL="514350" indent="-514350">
              <a:buFont typeface="+mj-lt"/>
              <a:buAutoNum type="arabicPeriod"/>
            </a:pPr>
            <a:r>
              <a:rPr lang="nl-NL" sz="2900" dirty="0" smtClean="0"/>
              <a:t>Doe een eerste </a:t>
            </a:r>
            <a:r>
              <a:rPr lang="nl-NL" sz="2900" b="1" dirty="0" smtClean="0"/>
              <a:t>globaal</a:t>
            </a:r>
            <a:r>
              <a:rPr lang="nl-NL" sz="2900" dirty="0" smtClean="0"/>
              <a:t> literatuuronderzoek</a:t>
            </a:r>
            <a:r>
              <a:rPr lang="nl-NL" sz="2900" dirty="0"/>
              <a:t>: </a:t>
            </a:r>
            <a:r>
              <a:rPr lang="nl-NL" sz="2900" dirty="0" smtClean="0"/>
              <a:t>is </a:t>
            </a:r>
            <a:r>
              <a:rPr lang="nl-NL" sz="2900" dirty="0"/>
              <a:t>er wat over geschreven</a:t>
            </a:r>
            <a:r>
              <a:rPr lang="nl-NL" sz="2900" dirty="0" smtClean="0"/>
              <a:t>?  Vul je schets aan</a:t>
            </a:r>
            <a:endParaRPr lang="nl-NL" sz="2900" dirty="0"/>
          </a:p>
          <a:p>
            <a:pPr marL="514350" indent="-514350">
              <a:buFont typeface="+mj-lt"/>
              <a:buAutoNum type="arabicPeriod"/>
            </a:pPr>
            <a:r>
              <a:rPr lang="nl-NL" sz="2900" dirty="0" smtClean="0"/>
              <a:t>Ga met je schets in gesprek met  (mogelijke) opdrachtgever, collega’s, leidinggevende, mogelijke andere stakeholders</a:t>
            </a:r>
          </a:p>
          <a:p>
            <a:pPr marL="514350" indent="-514350">
              <a:buFont typeface="+mj-lt"/>
              <a:buAutoNum type="arabicPeriod"/>
            </a:pPr>
            <a:r>
              <a:rPr lang="nl-NL" sz="2900" dirty="0"/>
              <a:t>H</a:t>
            </a:r>
            <a:r>
              <a:rPr lang="nl-NL" sz="2900" dirty="0" smtClean="0"/>
              <a:t>erhaal  stap 3 en 4 totdat je het voldoende scherp hebt (de 6 W’s) </a:t>
            </a:r>
          </a:p>
          <a:p>
            <a:pPr marL="514350" indent="-514350">
              <a:buFont typeface="+mj-lt"/>
              <a:buAutoNum type="arabicPeriod"/>
            </a:pPr>
            <a:r>
              <a:rPr lang="nl-NL" sz="2900" dirty="0" smtClean="0"/>
              <a:t>Literatuuronderzoek: maak het concreter</a:t>
            </a:r>
          </a:p>
          <a:p>
            <a:pPr marL="971550" lvl="1" indent="-514350">
              <a:buFont typeface="+mj-lt"/>
              <a:buAutoNum type="arabicPeriod"/>
            </a:pPr>
            <a:r>
              <a:rPr lang="nl-NL" sz="2300" dirty="0" smtClean="0"/>
              <a:t>Definities </a:t>
            </a:r>
          </a:p>
          <a:p>
            <a:pPr marL="971550" lvl="1" indent="-514350">
              <a:buFont typeface="+mj-lt"/>
              <a:buAutoNum type="arabicPeriod"/>
            </a:pPr>
            <a:r>
              <a:rPr lang="nl-NL" sz="2300" dirty="0" smtClean="0"/>
              <a:t>Uitgangspunten/ vooraannames/theorieën</a:t>
            </a:r>
          </a:p>
          <a:p>
            <a:pPr marL="514350" indent="-514350">
              <a:buFont typeface="+mj-lt"/>
              <a:buAutoNum type="arabicPeriod"/>
            </a:pPr>
            <a:r>
              <a:rPr lang="nl-NL" sz="2900" dirty="0" smtClean="0"/>
              <a:t>Vooronderzoek(je) nodig? Let op, kost veel tijd en verlies je niet! </a:t>
            </a:r>
            <a:endParaRPr lang="nl-NL" dirty="0" smtClean="0"/>
          </a:p>
          <a:p>
            <a:endParaRPr lang="nl-NL" dirty="0" smtClean="0"/>
          </a:p>
          <a:p>
            <a:endParaRPr lang="nl-NL" dirty="0" smtClean="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3</a:t>
            </a:fld>
            <a:endParaRPr lang="nl-NL" dirty="0"/>
          </a:p>
        </p:txBody>
      </p:sp>
    </p:spTree>
    <p:extLst>
      <p:ext uri="{BB962C8B-B14F-4D97-AF65-F5344CB8AC3E}">
        <p14:creationId xmlns:p14="http://schemas.microsoft.com/office/powerpoint/2010/main" val="3191532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onderzoeksvraag en doel 1</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600" dirty="0" smtClean="0"/>
              <a:t>Beoordeel kwaliteit van onderstaande vraag i.r.t. doel: </a:t>
            </a:r>
          </a:p>
          <a:p>
            <a:pPr marL="0" indent="0">
              <a:buNone/>
            </a:pPr>
            <a:r>
              <a:rPr lang="nl-NL" sz="2400" dirty="0" smtClean="0"/>
              <a:t>In </a:t>
            </a:r>
            <a:r>
              <a:rPr lang="nl-NL" sz="2400" dirty="0"/>
              <a:t>welke mate draagt het dubbelchecken van intraveneuze medicatie aan het bed van de patiënt in niet acute situaties bij aan kwaliteit van zorg op de </a:t>
            </a:r>
            <a:r>
              <a:rPr lang="nl-NL" sz="2400" dirty="0" smtClean="0"/>
              <a:t>afdeling A1 </a:t>
            </a:r>
            <a:r>
              <a:rPr lang="nl-NL" sz="2400" dirty="0"/>
              <a:t>in </a:t>
            </a:r>
            <a:r>
              <a:rPr lang="nl-NL" sz="2400" dirty="0" smtClean="0"/>
              <a:t>ziekenhuis B?</a:t>
            </a:r>
          </a:p>
          <a:p>
            <a:pPr marL="0" indent="0">
              <a:buNone/>
            </a:pPr>
            <a:endParaRPr lang="nl-NL" sz="2400" dirty="0"/>
          </a:p>
          <a:p>
            <a:r>
              <a:rPr lang="nl-NL" sz="2400" dirty="0"/>
              <a:t>Mijn doel van dit onderzoek is een manier vinden die ervoor zorgt dat de dubbelcheck aan het bed van de patiënt wel haalbaar is</a:t>
            </a:r>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4</a:t>
            </a:fld>
            <a:endParaRPr lang="nl-NL" dirty="0"/>
          </a:p>
        </p:txBody>
      </p:sp>
    </p:spTree>
    <p:extLst>
      <p:ext uri="{BB962C8B-B14F-4D97-AF65-F5344CB8AC3E}">
        <p14:creationId xmlns:p14="http://schemas.microsoft.com/office/powerpoint/2010/main" val="3420234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onderzoeksvraag 2</a:t>
            </a:r>
            <a:endParaRPr lang="nl-NL" dirty="0"/>
          </a:p>
        </p:txBody>
      </p:sp>
      <p:sp>
        <p:nvSpPr>
          <p:cNvPr id="3" name="Tijdelijke aanduiding voor inhoud 2"/>
          <p:cNvSpPr>
            <a:spLocks noGrp="1"/>
          </p:cNvSpPr>
          <p:nvPr>
            <p:ph idx="1"/>
          </p:nvPr>
        </p:nvSpPr>
        <p:spPr/>
        <p:txBody>
          <a:bodyPr/>
          <a:lstStyle/>
          <a:p>
            <a:pPr marL="0" indent="0">
              <a:buNone/>
            </a:pPr>
            <a:r>
              <a:rPr lang="nl-NL" sz="1800" dirty="0"/>
              <a:t>Beoordeel kwaliteit van onderstaande </a:t>
            </a:r>
            <a:r>
              <a:rPr lang="nl-NL" sz="1800" dirty="0" smtClean="0"/>
              <a:t>vraag</a:t>
            </a:r>
          </a:p>
          <a:p>
            <a:pPr marL="0" indent="0">
              <a:buNone/>
            </a:pPr>
            <a:endParaRPr lang="nl-NL" sz="2400" dirty="0" smtClean="0"/>
          </a:p>
          <a:p>
            <a:pPr marL="0" indent="0">
              <a:buNone/>
            </a:pPr>
            <a:r>
              <a:rPr lang="nl-NL" sz="2400" dirty="0" smtClean="0"/>
              <a:t>Welke </a:t>
            </a:r>
            <a:r>
              <a:rPr lang="nl-NL" sz="2400" dirty="0"/>
              <a:t>interventies voor verpleegkundigen zijn nodig om de dubbelcheck aan het bed voor High Risk Medicatie volgens de bestaande richtlijnen vorm te geven door zorgverleners op de CVA-unit, in niet-acute </a:t>
            </a:r>
            <a:r>
              <a:rPr lang="nl-NL" sz="2400" dirty="0" smtClean="0"/>
              <a:t>situaties?</a:t>
            </a:r>
            <a:r>
              <a:rPr lang="nl-NL" sz="2400" dirty="0"/>
              <a:t>   </a:t>
            </a:r>
            <a:endParaRPr lang="nl-NL" sz="2400" dirty="0" smtClean="0"/>
          </a:p>
          <a:p>
            <a:pPr marL="0" indent="0">
              <a:buNone/>
            </a:pPr>
            <a:endParaRPr lang="nl-NL" sz="2400" dirty="0"/>
          </a:p>
          <a:p>
            <a:pPr marL="0" indent="0">
              <a:buNone/>
            </a:pPr>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5</a:t>
            </a:fld>
            <a:endParaRPr lang="nl-NL" dirty="0"/>
          </a:p>
        </p:txBody>
      </p:sp>
    </p:spTree>
    <p:extLst>
      <p:ext uri="{BB962C8B-B14F-4D97-AF65-F5344CB8AC3E}">
        <p14:creationId xmlns:p14="http://schemas.microsoft.com/office/powerpoint/2010/main" val="377954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Voorbeeld onderzoeksvraag 3</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1800" dirty="0"/>
              <a:t>Beoordeel kwaliteit van onderstaande vraag </a:t>
            </a:r>
            <a:r>
              <a:rPr lang="nl-NL" sz="1800" dirty="0" smtClean="0"/>
              <a:t> </a:t>
            </a:r>
          </a:p>
          <a:p>
            <a:pPr marL="0" indent="0">
              <a:buNone/>
            </a:pPr>
            <a:endParaRPr lang="nl-NL" sz="1800" dirty="0"/>
          </a:p>
          <a:p>
            <a:pPr marL="0" indent="0">
              <a:buNone/>
            </a:pPr>
            <a:r>
              <a:rPr lang="nl-NL" sz="2400" dirty="0" smtClean="0"/>
              <a:t>Op </a:t>
            </a:r>
            <a:r>
              <a:rPr lang="nl-NL" sz="2400" dirty="0"/>
              <a:t>welke wijze kunnen zorgverleners </a:t>
            </a:r>
            <a:r>
              <a:rPr lang="nl-NL" sz="2400" dirty="0" smtClean="0"/>
              <a:t>die </a:t>
            </a:r>
            <a:r>
              <a:rPr lang="nl-NL" sz="2400" dirty="0"/>
              <a:t>individueel werken met cliënten met EMB, inzicht krijgen in het eigen </a:t>
            </a:r>
            <a:r>
              <a:rPr lang="nl-NL" sz="2400" dirty="0" smtClean="0"/>
              <a:t>handelen en dit eigen handelen monitoren en versterken ? </a:t>
            </a:r>
          </a:p>
          <a:p>
            <a:pPr marL="0" indent="0">
              <a:buNone/>
            </a:pPr>
            <a:endParaRPr lang="nl-NL" dirty="0"/>
          </a:p>
          <a:p>
            <a:pPr marL="0" indent="0">
              <a:buNone/>
            </a:pPr>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6</a:t>
            </a:fld>
            <a:endParaRPr lang="nl-NL" dirty="0"/>
          </a:p>
        </p:txBody>
      </p:sp>
    </p:spTree>
    <p:extLst>
      <p:ext uri="{BB962C8B-B14F-4D97-AF65-F5344CB8AC3E}">
        <p14:creationId xmlns:p14="http://schemas.microsoft.com/office/powerpoint/2010/main" val="294805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Professionele opgave of vraag</a:t>
            </a:r>
            <a:endParaRPr lang="nl-NL" dirty="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7</a:t>
            </a:fld>
            <a:endParaRPr lang="nl-NL" dirty="0"/>
          </a:p>
        </p:txBody>
      </p:sp>
      <p:pic>
        <p:nvPicPr>
          <p:cNvPr id="3" name="Picture 2" descr="Who-What-When-Where-How-and-Why-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137727"/>
            <a:ext cx="4023953" cy="355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748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200" dirty="0" smtClean="0"/>
              <a:t>6-W formule (Verhoeven, 2016)</a:t>
            </a:r>
            <a:endParaRPr lang="nl-NL" sz="3200" dirty="0"/>
          </a:p>
        </p:txBody>
      </p:sp>
      <p:sp>
        <p:nvSpPr>
          <p:cNvPr id="3" name="Tijdelijke aanduiding voor inhoud 2"/>
          <p:cNvSpPr>
            <a:spLocks noGrp="1"/>
          </p:cNvSpPr>
          <p:nvPr>
            <p:ph idx="1"/>
          </p:nvPr>
        </p:nvSpPr>
        <p:spPr>
          <a:xfrm>
            <a:off x="457200" y="1372791"/>
            <a:ext cx="8229600" cy="3394472"/>
          </a:xfrm>
        </p:spPr>
        <p:txBody>
          <a:bodyPr>
            <a:normAutofit/>
          </a:bodyPr>
          <a:lstStyle/>
          <a:p>
            <a:pPr marL="514350" indent="-514350">
              <a:buAutoNum type="arabicPeriod"/>
            </a:pPr>
            <a:r>
              <a:rPr lang="nl-NL" sz="2400" dirty="0">
                <a:solidFill>
                  <a:srgbClr val="FF0000"/>
                </a:solidFill>
              </a:rPr>
              <a:t>Wat</a:t>
            </a:r>
            <a:r>
              <a:rPr lang="nl-NL" sz="2400" dirty="0"/>
              <a:t> is het probleem?</a:t>
            </a:r>
          </a:p>
          <a:p>
            <a:pPr marL="514350" indent="-514350">
              <a:buAutoNum type="arabicPeriod"/>
            </a:pPr>
            <a:r>
              <a:rPr lang="nl-NL" sz="2400" dirty="0">
                <a:solidFill>
                  <a:srgbClr val="FF0000"/>
                </a:solidFill>
              </a:rPr>
              <a:t>Wie</a:t>
            </a:r>
            <a:r>
              <a:rPr lang="nl-NL" sz="2400" dirty="0"/>
              <a:t> heeft het probleem?</a:t>
            </a:r>
          </a:p>
          <a:p>
            <a:pPr marL="514350" indent="-514350">
              <a:buFont typeface="Arial" panose="020B0604020202020204" pitchFamily="34" charset="0"/>
              <a:buAutoNum type="arabicPeriod"/>
            </a:pPr>
            <a:r>
              <a:rPr lang="nl-NL" sz="2400" dirty="0">
                <a:solidFill>
                  <a:srgbClr val="FF0000"/>
                </a:solidFill>
              </a:rPr>
              <a:t>Waarom</a:t>
            </a:r>
            <a:r>
              <a:rPr lang="nl-NL" sz="2400" dirty="0"/>
              <a:t> is het een probleem?</a:t>
            </a:r>
          </a:p>
          <a:p>
            <a:pPr marL="514350" indent="-514350">
              <a:buAutoNum type="arabicPeriod"/>
            </a:pPr>
            <a:r>
              <a:rPr lang="nl-NL" sz="2400" dirty="0">
                <a:solidFill>
                  <a:srgbClr val="FF0000"/>
                </a:solidFill>
              </a:rPr>
              <a:t>Wanneer</a:t>
            </a:r>
            <a:r>
              <a:rPr lang="nl-NL" sz="2400" dirty="0"/>
              <a:t> is het probleem ontstaan?</a:t>
            </a:r>
          </a:p>
          <a:p>
            <a:pPr marL="514350" indent="-514350">
              <a:buAutoNum type="arabicPeriod"/>
            </a:pPr>
            <a:r>
              <a:rPr lang="nl-NL" sz="2400" dirty="0">
                <a:solidFill>
                  <a:srgbClr val="FF0000"/>
                </a:solidFill>
              </a:rPr>
              <a:t>Waar</a:t>
            </a:r>
            <a:r>
              <a:rPr lang="nl-NL" sz="2400" dirty="0"/>
              <a:t> doet het probleem zich voor?</a:t>
            </a:r>
          </a:p>
          <a:p>
            <a:pPr marL="514350" indent="-514350">
              <a:buAutoNum type="arabicPeriod"/>
            </a:pPr>
            <a:r>
              <a:rPr lang="nl-NL" sz="2400" dirty="0">
                <a:solidFill>
                  <a:srgbClr val="FF0000"/>
                </a:solidFill>
              </a:rPr>
              <a:t>Hoe</a:t>
            </a:r>
            <a:r>
              <a:rPr lang="nl-NL" sz="2400" dirty="0"/>
              <a:t> is het probleem ontstaan? / Wat is de aanleiding?</a:t>
            </a:r>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8</a:t>
            </a:fld>
            <a:endParaRPr lang="nl-NL" dirty="0"/>
          </a:p>
        </p:txBody>
      </p:sp>
    </p:spTree>
    <p:extLst>
      <p:ext uri="{BB962C8B-B14F-4D97-AF65-F5344CB8AC3E}">
        <p14:creationId xmlns:p14="http://schemas.microsoft.com/office/powerpoint/2010/main" val="201465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Probleemstelling</a:t>
            </a:r>
            <a:endParaRPr lang="nl-NL" dirty="0"/>
          </a:p>
        </p:txBody>
      </p:sp>
      <p:sp>
        <p:nvSpPr>
          <p:cNvPr id="3" name="Tijdelijke aanduiding voor inhoud 2"/>
          <p:cNvSpPr>
            <a:spLocks noGrp="1"/>
          </p:cNvSpPr>
          <p:nvPr>
            <p:ph idx="1"/>
          </p:nvPr>
        </p:nvSpPr>
        <p:spPr>
          <a:xfrm>
            <a:off x="457200" y="1200150"/>
            <a:ext cx="8229600" cy="3675855"/>
          </a:xfrm>
        </p:spPr>
        <p:txBody>
          <a:bodyPr>
            <a:normAutofit fontScale="77500" lnSpcReduction="20000"/>
          </a:bodyPr>
          <a:lstStyle/>
          <a:p>
            <a:pPr marL="0" indent="0">
              <a:buNone/>
            </a:pPr>
            <a:r>
              <a:rPr lang="nl-NL" i="1" dirty="0" smtClean="0"/>
              <a:t>= achtergrond waaruit onderzoeksvraag voortkomt</a:t>
            </a:r>
          </a:p>
          <a:p>
            <a:pPr marL="0" indent="0">
              <a:buNone/>
            </a:pPr>
            <a:endParaRPr lang="nl-NL" i="1" dirty="0" smtClean="0"/>
          </a:p>
          <a:p>
            <a:r>
              <a:rPr lang="nl-NL" dirty="0" smtClean="0"/>
              <a:t>Beschrijf aanleiding en context</a:t>
            </a:r>
          </a:p>
          <a:p>
            <a:r>
              <a:rPr lang="nl-NL" dirty="0" smtClean="0"/>
              <a:t>Zorg dat je hierover breed in gesprek gaat!</a:t>
            </a:r>
          </a:p>
          <a:p>
            <a:r>
              <a:rPr lang="nl-NL" dirty="0" smtClean="0"/>
              <a:t>Zorg dat je hiervoor breed geïnformeerd raakt! </a:t>
            </a:r>
          </a:p>
          <a:p>
            <a:r>
              <a:rPr lang="nl-NL" b="1" dirty="0" smtClean="0"/>
              <a:t>Formuleer </a:t>
            </a:r>
            <a:r>
              <a:rPr lang="nl-NL" b="1" dirty="0"/>
              <a:t>in één of enkele zinnen een </a:t>
            </a:r>
            <a:r>
              <a:rPr lang="nl-NL" b="1" dirty="0" smtClean="0"/>
              <a:t>probleemstelling als samenvatting van de aanleiding en context</a:t>
            </a:r>
            <a:endParaRPr lang="nl-NL" b="1" dirty="0"/>
          </a:p>
          <a:p>
            <a:r>
              <a:rPr lang="nl-NL" dirty="0" smtClean="0"/>
              <a:t>Check of alle W-vragen beschreven zijn:</a:t>
            </a:r>
          </a:p>
          <a:p>
            <a:pPr lvl="1"/>
            <a:r>
              <a:rPr lang="nl-NL" dirty="0" smtClean="0"/>
              <a:t>Pendel tussen probleemstelling en aanleiding/context</a:t>
            </a:r>
          </a:p>
          <a:p>
            <a:pPr lvl="1"/>
            <a:r>
              <a:rPr lang="nl-NL" dirty="0" smtClean="0"/>
              <a:t>Blijf </a:t>
            </a:r>
            <a:r>
              <a:rPr lang="nl-NL" dirty="0"/>
              <a:t>net zo lang zoeken en doorvragen tot je de probleem stelling scherp hebt</a:t>
            </a:r>
          </a:p>
          <a:p>
            <a:endParaRPr lang="nl-NL" dirty="0" smtClean="0"/>
          </a:p>
        </p:txBody>
      </p:sp>
      <p:sp>
        <p:nvSpPr>
          <p:cNvPr id="4" name="Tijdelijke aanduiding voor dianummer 3"/>
          <p:cNvSpPr>
            <a:spLocks noGrp="1"/>
          </p:cNvSpPr>
          <p:nvPr>
            <p:ph type="sldNum" sz="quarter" idx="4"/>
          </p:nvPr>
        </p:nvSpPr>
        <p:spPr/>
        <p:txBody>
          <a:bodyPr/>
          <a:lstStyle/>
          <a:p>
            <a:fld id="{9E1C795C-4177-4401-A4D5-D9BF7EC86F6F}" type="slidenum">
              <a:rPr lang="nl-NL" smtClean="0"/>
              <a:pPr/>
              <a:t>9</a:t>
            </a:fld>
            <a:endParaRPr lang="nl-NL" dirty="0"/>
          </a:p>
        </p:txBody>
      </p:sp>
    </p:spTree>
    <p:extLst>
      <p:ext uri="{BB962C8B-B14F-4D97-AF65-F5344CB8AC3E}">
        <p14:creationId xmlns:p14="http://schemas.microsoft.com/office/powerpoint/2010/main" val="336190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E Powerpoint Professionals">
  <a:themeElements>
    <a:clrScheme name="CHE restyling 2016">
      <a:dk1>
        <a:srgbClr val="003B6F"/>
      </a:dk1>
      <a:lt1>
        <a:srgbClr val="FFFFFF"/>
      </a:lt1>
      <a:dk2>
        <a:srgbClr val="003B6F"/>
      </a:dk2>
      <a:lt2>
        <a:srgbClr val="FFFFFF"/>
      </a:lt2>
      <a:accent1>
        <a:srgbClr val="00B8F1"/>
      </a:accent1>
      <a:accent2>
        <a:srgbClr val="B2BC00"/>
      </a:accent2>
      <a:accent3>
        <a:srgbClr val="003B6F"/>
      </a:accent3>
      <a:accent4>
        <a:srgbClr val="BFBFBF"/>
      </a:accent4>
      <a:accent5>
        <a:srgbClr val="FFFFFF"/>
      </a:accent5>
      <a:accent6>
        <a:srgbClr val="FFFFFF"/>
      </a:accent6>
      <a:hlink>
        <a:srgbClr val="00B8F1"/>
      </a:hlink>
      <a:folHlink>
        <a:srgbClr val="BFBFBF"/>
      </a:folHlink>
    </a:clrScheme>
    <a:fontScheme name="Aangepast 1">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centietype xmlns="4e68b928-1a3d-4e3a-a879-99b9b4245a81">CC 3.0 naamsvermelding, gelijkdelen</Licentietype>
    <Kernbegrippen xmlns="4e68b928-1a3d-4e3a-a879-99b9b4245a81">
      <Value>Onderzoekend vermogen</Value>
    </Kernbegrippen>
    <d6de xmlns="4e68b928-1a3d-4e3a-a879-99b9b4245a81">
      <UserInfo>
        <DisplayName/>
        <AccountId xsi:nil="true"/>
        <AccountType/>
      </UserInfo>
    </d6de>
    <Canmedsrollen xmlns="4e68b928-1a3d-4e3a-a879-99b9b4245a81">
      <Value>Reflectieve EBP-professional</Value>
    </Canmedsrollen>
    <Overige_x0020_informatie xmlns="4e68b928-1a3d-4e3a-a879-99b9b4245a81">Powerpoint over hoe een onderzoeksvraag te formuleren</Overige_x0020_informatie>
    <Klaar_x0020_voor_x0020_publicatie xmlns="4e68b928-1a3d-4e3a-a879-99b9b4245a81">true</Klaar_x0020_voor_x0020_publicatie>
    <Thema_x0027_s xmlns="4e68b928-1a3d-4e3a-a879-99b9b4245a81">
      <Value>Verpleegkunde</Value>
    </Thema_x0027_s>
    <Dit_x0020_leermiddel_x0020_mag_x0020_onder_x0020_mijn_x0020_naam_x0020_worden_x0020_verspreid xmlns="4e68b928-1a3d-4e3a-a879-99b9b4245a81">true</Dit_x0020_leermiddel_x0020_mag_x0020_onder_x0020_mijn_x0020_naam_x0020_worden_x0020_verspreid>
    <Gepubliceerd xmlns="4e68b928-1a3d-4e3a-a879-99b9b4245a81">false</Gepubliceer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B3C74EDBBE0B47A79F98B8D551E261" ma:contentTypeVersion="12" ma:contentTypeDescription="Een nieuw document maken." ma:contentTypeScope="" ma:versionID="86b3847ed36d67453f3f35e533c495bb">
  <xsd:schema xmlns:xsd="http://www.w3.org/2001/XMLSchema" xmlns:xs="http://www.w3.org/2001/XMLSchema" xmlns:p="http://schemas.microsoft.com/office/2006/metadata/properties" xmlns:ns2="4e68b928-1a3d-4e3a-a879-99b9b4245a81" targetNamespace="http://schemas.microsoft.com/office/2006/metadata/properties" ma:root="true" ma:fieldsID="618d5debf22519d818b54c03ec63af77" ns2:_="">
    <xsd:import namespace="4e68b928-1a3d-4e3a-a879-99b9b4245a81"/>
    <xsd:element name="properties">
      <xsd:complexType>
        <xsd:sequence>
          <xsd:element name="documentManagement">
            <xsd:complexType>
              <xsd:all>
                <xsd:element ref="ns2:Dit_x0020_leermiddel_x0020_mag_x0020_onder_x0020_mijn_x0020_naam_x0020_worden_x0020_verspreid"/>
                <xsd:element ref="ns2:Overige_x0020_informatie" minOccurs="0"/>
                <xsd:element ref="ns2:MediaServiceMetadata" minOccurs="0"/>
                <xsd:element ref="ns2:MediaServiceFastMetadata" minOccurs="0"/>
                <xsd:element ref="ns2:Canmedsrollen" minOccurs="0"/>
                <xsd:element ref="ns2:Kernbegrippen" minOccurs="0"/>
                <xsd:element ref="ns2:Thema_x0027_s" minOccurs="0"/>
                <xsd:element ref="ns2:Licentietype" minOccurs="0"/>
                <xsd:element ref="ns2:Gepubliceerd" minOccurs="0"/>
                <xsd:element ref="ns2:d6de" minOccurs="0"/>
                <xsd:element ref="ns2:Klaar_x0020_voor_x0020_publicat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8b928-1a3d-4e3a-a879-99b9b4245a81" elementFormDefault="qualified">
    <xsd:import namespace="http://schemas.microsoft.com/office/2006/documentManagement/types"/>
    <xsd:import namespace="http://schemas.microsoft.com/office/infopath/2007/PartnerControls"/>
    <xsd:element name="Dit_x0020_leermiddel_x0020_mag_x0020_onder_x0020_mijn_x0020_naam_x0020_worden_x0020_verspreid" ma:index="8" ma:displayName="Dit leermiddel mag onder mijn naam worden verspreid" ma:default="1" ma:description="Leermiddelen worden onder naamsvermelding op wikiwijs verspreid. Door hier &quot;Ja&quot; in te vullen wordt je naam verbonden aan dit leermiddel. Door hier &quot;nee&quot; in te vullen wordt het leermiddel door ons geanonimiseerd. " ma:internalName="Dit_x0020_leermiddel_x0020_mag_x0020_onder_x0020_mijn_x0020_naam_x0020_worden_x0020_verspreid">
      <xsd:simpleType>
        <xsd:restriction base="dms:Boolean"/>
      </xsd:simpleType>
    </xsd:element>
    <xsd:element name="Overige_x0020_informatie" ma:index="9" nillable="true" ma:displayName="Omschrijving" ma:description="Geef hier eventuele opmerkingen op die van toepassing zijn op dit leermiddel. " ma:format="Dropdown" ma:internalName="Overige_x0020_informati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anmedsrollen" ma:index="12" nillable="true" ma:displayName="Canmedsrollen" ma:description="Geef aan bij welke canmedsrollen dit leermiddel aansluit" ma:format="Dropdown" ma:internalName="Canmedsrollen">
      <xsd:complexType>
        <xsd:complexContent>
          <xsd:extension base="dms:MultiChoice">
            <xsd:sequence>
              <xsd:element name="Value" maxOccurs="unbounded" minOccurs="0" nillable="true">
                <xsd:simpleType>
                  <xsd:restriction base="dms:Choice">
                    <xsd:enumeration value="Zorgverlener"/>
                    <xsd:enumeration value="Communicator"/>
                    <xsd:enumeration value="Samenwerkingspartner"/>
                    <xsd:enumeration value="Reflectieve EBP-professional"/>
                    <xsd:enumeration value="Gezondheidsbevorderaar"/>
                    <xsd:enumeration value="Organisator"/>
                    <xsd:enumeration value="Professional en kwaliteitsbevorderaar"/>
                  </xsd:restriction>
                </xsd:simpleType>
              </xsd:element>
            </xsd:sequence>
          </xsd:extension>
        </xsd:complexContent>
      </xsd:complexType>
    </xsd:element>
    <xsd:element name="Kernbegrippen" ma:index="13" nillable="true" ma:displayName="Kernbegrippen" ma:format="Dropdown" ma:internalName="Kernbegrippen">
      <xsd:complexType>
        <xsd:complexContent>
          <xsd:extension base="dms:MultiChoice">
            <xsd:sequence>
              <xsd:element name="Value" maxOccurs="unbounded" minOccurs="0" nillable="true">
                <xsd:simpleType>
                  <xsd:restriction base="dms:Choice">
                    <xsd:enumeration value="Klinisch redeneren"/>
                    <xsd:enumeration value="Uitvoeren van zorg"/>
                    <xsd:enumeration value="Indiceren van zorg"/>
                    <xsd:enumeration value="Zelfmanagement versterken"/>
                    <xsd:enumeration value="Persoonsgerichte communicatie"/>
                    <xsd:enumeration value="Inzet ICT"/>
                    <xsd:enumeration value="Professionele relatie"/>
                    <xsd:enumeration value="Gezamenlijke besluitvorming"/>
                    <xsd:enumeration value="Multidisciplinair samenwerken"/>
                    <xsd:enumeration value="Continuïteit van zorg"/>
                    <xsd:enumeration value="Onderzoekend vermogen"/>
                    <xsd:enumeration value="Inzet EBP"/>
                    <xsd:enumeration value="Deskundigheidsbevordering"/>
                    <xsd:enumeration value="Professionele reflectie"/>
                    <xsd:enumeration value="Morele sensitiviteit"/>
                    <xsd:enumeration value="Preventiegericht analyseren"/>
                    <xsd:enumeration value="Gezond gedrag bevorderen"/>
                    <xsd:enumeration value="Verpleegkundig leiderschap"/>
                    <xsd:enumeration value="Coördinatie van zorg"/>
                    <xsd:enumeration value="Veiligheid bevorderen"/>
                    <xsd:enumeration value="Verpleegkundig ondernemerschap"/>
                    <xsd:enumeration value="Kwaliteit van zorg leveren"/>
                    <xsd:enumeration value="Participeren in kwaliteitszorg"/>
                    <xsd:enumeration value="Professioneel gedrag"/>
                  </xsd:restriction>
                </xsd:simpleType>
              </xsd:element>
            </xsd:sequence>
          </xsd:extension>
        </xsd:complexContent>
      </xsd:complexType>
    </xsd:element>
    <xsd:element name="Thema_x0027_s" ma:index="14" nillable="true" ma:displayName="Thema's" ma:description="Geef aan welke thema's behandeld worden. Voor inspiratie, zie de quickstart bij bestanden. " ma:format="Dropdown" ma:internalName="Thema_x0027_s">
      <xsd:complexType>
        <xsd:complexContent>
          <xsd:extension base="dms:MultiChoice">
            <xsd:sequence>
              <xsd:element name="Value" maxOccurs="unbounded" minOccurs="0" nillable="true">
                <xsd:simpleType>
                  <xsd:restriction base="dms:Choice">
                    <xsd:enumeration value="Verpleegkunde"/>
                    <xsd:enumeration value="Farmacologie"/>
                    <xsd:enumeration value="Anatomie, fysiologie en pathologie"/>
                    <xsd:enumeration value="Psychologie, psychiatrie en verstandelijke beperkingen"/>
                    <xsd:enumeration value="Gerontologie en geriatrie"/>
                    <xsd:enumeration value="Recht"/>
                    <xsd:enumeration value="Paramedische interventies"/>
                    <xsd:enumeration value="Sociologie"/>
                    <xsd:enumeration value="Psychologie"/>
                    <xsd:enumeration value="Communicatie"/>
                    <xsd:enumeration value="Communicatie-ICT"/>
                    <xsd:enumeration value="Ethiek"/>
                    <xsd:enumeration value="Organisatiekunde"/>
                    <xsd:enumeration value="Sociologie/economie"/>
                  </xsd:restriction>
                </xsd:simpleType>
              </xsd:element>
            </xsd:sequence>
          </xsd:extension>
        </xsd:complexContent>
      </xsd:complexType>
    </xsd:element>
    <xsd:element name="Licentietype" ma:index="15" nillable="true" ma:displayName="Licentietype" ma:default="CC 3.0 naamsvermelding, gelijkdelen" ma:description="CC 3.0 naamsvermelding, gelijkdelen. Verspreiden en bewerken mag, mits naamsvermelding en werk blijft publiek. &#10;CC 3.0 naamsvermelding: verder verspreiden en bewerken mag, ook commerciëel.&#10;&#10;Standaard kiezen we voor 'naamsvermelding + gelijkdelen'" ma:format="Dropdown" ma:internalName="Licentietype">
      <xsd:simpleType>
        <xsd:restriction base="dms:Choice">
          <xsd:enumeration value="CC 3.0 naamsvermelding, gelijkdelen"/>
          <xsd:enumeration value="CC 3.0 naamsvermelding"/>
        </xsd:restriction>
      </xsd:simpleType>
    </xsd:element>
    <xsd:element name="Gepubliceerd" ma:index="16" nillable="true" ma:displayName="Gepubliceerd" ma:default="0" ma:internalName="Gepubliceerd">
      <xsd:simpleType>
        <xsd:restriction base="dms:Boolean"/>
      </xsd:simpleType>
    </xsd:element>
    <xsd:element name="d6de" ma:index="17" nillable="true" ma:displayName="Auteur" ma:list="UserInfo" ma:internalName="d6d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ar_x0020_voor_x0020_publicatie" ma:index="18" nillable="true" ma:displayName="Klaar voor publicatie" ma:default="0" ma:internalName="Klaar_x0020_voor_x0020_publicati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725C89-BE06-4455-B324-E577263EA90C}">
  <ds:schemaRefs>
    <ds:schemaRef ds:uri="http://schemas.microsoft.com/office/2006/metadata/properties"/>
    <ds:schemaRef ds:uri="http://schemas.microsoft.com/office/infopath/2007/PartnerControls"/>
    <ds:schemaRef ds:uri="4e68b928-1a3d-4e3a-a879-99b9b4245a81"/>
  </ds:schemaRefs>
</ds:datastoreItem>
</file>

<file path=customXml/itemProps2.xml><?xml version="1.0" encoding="utf-8"?>
<ds:datastoreItem xmlns:ds="http://schemas.openxmlformats.org/officeDocument/2006/customXml" ds:itemID="{38AF9DA7-20BB-4316-BECF-C9B7BDD962A2}">
  <ds:schemaRefs>
    <ds:schemaRef ds:uri="http://schemas.microsoft.com/sharepoint/v3/contenttype/forms"/>
  </ds:schemaRefs>
</ds:datastoreItem>
</file>

<file path=customXml/itemProps3.xml><?xml version="1.0" encoding="utf-8"?>
<ds:datastoreItem xmlns:ds="http://schemas.openxmlformats.org/officeDocument/2006/customXml" ds:itemID="{FB0E61CB-B3E8-4701-9C15-3695692A9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8b928-1a3d-4e3a-a879-99b9b4245a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CHE Powerpoint Professionals</Template>
  <TotalTime>596</TotalTime>
  <Words>1030</Words>
  <Application>Microsoft Office PowerPoint</Application>
  <PresentationFormat>Diavoorstelling (16:9)</PresentationFormat>
  <Paragraphs>124</Paragraphs>
  <Slides>16</Slides>
  <Notes>9</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16</vt:i4>
      </vt:variant>
    </vt:vector>
  </HeadingPairs>
  <TitlesOfParts>
    <vt:vector size="19" baseType="lpstr">
      <vt:lpstr>Arial</vt:lpstr>
      <vt:lpstr>Calibri</vt:lpstr>
      <vt:lpstr>CHE Powerpoint Professionals</vt:lpstr>
      <vt:lpstr>Werkcollege Vraagformulering</vt:lpstr>
      <vt:lpstr>Doel werkcollege</vt:lpstr>
      <vt:lpstr>Van Vaag naar Vraag</vt:lpstr>
      <vt:lpstr>Voorbeeld onderzoeksvraag en doel 1</vt:lpstr>
      <vt:lpstr>Voorbeeld onderzoeksvraag 2</vt:lpstr>
      <vt:lpstr>Voorbeeld onderzoeksvraag 3</vt:lpstr>
      <vt:lpstr>Professionele opgave of vraag</vt:lpstr>
      <vt:lpstr>6-W formule (Verhoeven, 2016)</vt:lpstr>
      <vt:lpstr>Probleemstelling</vt:lpstr>
      <vt:lpstr>Doelstelling </vt:lpstr>
      <vt:lpstr>Vraagstelling</vt:lpstr>
      <vt:lpstr>Aan de slag (1) </vt:lpstr>
      <vt:lpstr>Aan de slag (2) </vt:lpstr>
      <vt:lpstr>Learning community</vt:lpstr>
      <vt:lpstr>PowerPoint-presentatie</vt:lpstr>
      <vt:lpstr>Bronnen</vt:lpstr>
    </vt:vector>
  </TitlesOfParts>
  <Company>Christelijke Hogeschool 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Vraagformulering onderzoeksmatig handelen</dc:title>
  <dc:creator>POOTT</dc:creator>
  <cp:lastModifiedBy>Dijkstra, Guido</cp:lastModifiedBy>
  <cp:revision>31</cp:revision>
  <dcterms:created xsi:type="dcterms:W3CDTF">2017-02-09T09:59:46Z</dcterms:created>
  <dcterms:modified xsi:type="dcterms:W3CDTF">2019-02-08T10:53:49Z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0x010100C9B3C74EDBBE0B47A79F98B8D551E261</vt:lpwstr>
  </property>
</Properties>
</file>