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63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559B-8FF7-437E-96E4-124A3F95CD3F}" type="datetimeFigureOut">
              <a:rPr lang="nl-NL" smtClean="0"/>
              <a:t>24-1-2019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BF913-670C-4D9F-A1B7-C811B0135C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81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azi_death_camps" TargetMode="External"/><Relationship Id="rId3" Type="http://schemas.openxmlformats.org/officeDocument/2006/relationships/hyperlink" Target="https://en.wikipedia.org/wiki/Wolf_Wolfensberger#cite_note-1" TargetMode="External"/><Relationship Id="rId7" Type="http://schemas.openxmlformats.org/officeDocument/2006/relationships/hyperlink" Target="https://en.wikipedia.org/wiki/Normalization_(people_with_disabilities)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/index.php?title=Bengt_Nirje&amp;action=edit&amp;redlink=1" TargetMode="External"/><Relationship Id="rId5" Type="http://schemas.openxmlformats.org/officeDocument/2006/relationships/hyperlink" Target="https://en.wikipedia.org/wiki/Social_role_valorization" TargetMode="External"/><Relationship Id="rId4" Type="http://schemas.openxmlformats.org/officeDocument/2006/relationships/hyperlink" Target="https://en.wikipedia.org/wiki/Disability" TargetMode="External"/><Relationship Id="rId9" Type="http://schemas.openxmlformats.org/officeDocument/2006/relationships/hyperlink" Target="https://en.wikipedia.org/wiki/Citizen_Advocacy_organisation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12.35- 12.40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Wolf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Wolfensberger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Ph.D. (1934–2011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was a German-American academic who influenced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isability"/>
              </a:rPr>
              <a:t>disability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policy and practice through his development of North American Normalization 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ocial role valorization"/>
              </a:rPr>
              <a:t>social role valorization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(SRV). SRV extended the work of his colleague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engt Nirje (page does not exist)"/>
              </a:rPr>
              <a:t>Bengt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engt Nirje (page does not exist)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engt Nirje (page does not exist)"/>
              </a:rPr>
              <a:t>Nirje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Europe 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Normalization (people with disabilities)"/>
              </a:rPr>
              <a:t>the normalization of people with disabilities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 later extended his approach in a radical anti-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deathmaking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direction: he exposed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Nazi death camps"/>
              </a:rPr>
              <a:t>Nazi death camps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their targeting of the disabled, and contemporary practices which contribute to geographic differences in longevity.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Citizen Advocacy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gepraktiseerd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 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Omschrijving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dirty="0" smtClean="0">
                <a:hlinkClick r:id="rId9"/>
              </a:rPr>
              <a:t>https://en.wikipedia.org/wiki/Citizen_Advocacy_organisations</a:t>
            </a:r>
            <a:r>
              <a:rPr lang="nl-NL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Bv Robert Kennedy </a:t>
            </a:r>
            <a:r>
              <a:rPr lang="nl-NL" baseline="0" dirty="0" smtClean="0"/>
              <a:t>maakte zich sterk voor inclusie </a:t>
            </a:r>
            <a:r>
              <a:rPr lang="nl-NL" dirty="0" smtClean="0"/>
              <a:t>t.o.v. </a:t>
            </a:r>
            <a:r>
              <a:rPr lang="nl-NL" dirty="0" err="1" smtClean="0"/>
              <a:t>Willowbrook</a:t>
            </a:r>
            <a:r>
              <a:rPr lang="nl-NL" dirty="0" smtClean="0"/>
              <a:t> inrichting, New York. Jongste dochter  had Down syndroom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r>
              <a:rPr lang="nl-NL" baseline="0" dirty="0" smtClean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EED-AA43-404A-8438-732A86E67EB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15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studenten </a:t>
            </a:r>
            <a:r>
              <a:rPr lang="nl-NL" baseline="0" dirty="0" smtClean="0"/>
              <a:t>kort met elkaar in 2 tallen </a:t>
            </a:r>
            <a:r>
              <a:rPr lang="nl-NL" baseline="0" dirty="0" smtClean="0"/>
              <a:t>delen van eigen verhaal over ervaren exclusie </a:t>
            </a:r>
          </a:p>
          <a:p>
            <a:endParaRPr lang="nl-NL" baseline="0" dirty="0" smtClean="0"/>
          </a:p>
          <a:p>
            <a:r>
              <a:rPr lang="nl-NL" baseline="0" dirty="0" smtClean="0"/>
              <a:t>Afbeelding afkomstig van: https://www.google.com/search?rlz=1C1GCEB_enNL783NL783&amp;tbm=isch&amp;q=picto+uitsluiting&amp;chips=q:picto+uitsluiting,online_chips:exclusion&amp;sa=X&amp;ved=0ahUKEwi5w9W6nofgAhXEK1AKHUeUCaQQ4lYIKygD&amp;biw=1366&amp;bih=577&amp;dpr=1#imgrc=PxgHFqOJJ2a94M: </a:t>
            </a:r>
          </a:p>
          <a:p>
            <a:r>
              <a:rPr lang="nl-NL" baseline="0" dirty="0" smtClean="0"/>
              <a:t>Geraadpleegd 24 januari 2019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EED-AA43-404A-8438-732A86E67EB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42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13.30-13. 32 </a:t>
            </a:r>
          </a:p>
          <a:p>
            <a:r>
              <a:rPr lang="nl-NL" dirty="0" smtClean="0"/>
              <a:t>Attenderen op het boekje;</a:t>
            </a:r>
            <a:r>
              <a:rPr lang="nl-NL" baseline="0" dirty="0" smtClean="0"/>
              <a:t> kan helpen om de urgentie helder te krijgen.</a:t>
            </a:r>
          </a:p>
          <a:p>
            <a:r>
              <a:rPr lang="nl-NL" dirty="0" smtClean="0"/>
              <a:t>http://www.stimulansz.nl/documenten-1/casusboekje-vn-verdrag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EED-AA43-404A-8438-732A86E67EB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54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12.43- 12.55 </a:t>
            </a:r>
          </a:p>
          <a:p>
            <a:r>
              <a:rPr lang="nl-NL" dirty="0" smtClean="0"/>
              <a:t>Kort noemen</a:t>
            </a:r>
            <a:r>
              <a:rPr lang="nl-NL" baseline="0" dirty="0" smtClean="0"/>
              <a:t> van de voorvechters en bekend namen. Niet te lang bij stil staan. Noemen als tip om hier meer over of van te lezen. </a:t>
            </a:r>
          </a:p>
          <a:p>
            <a:endParaRPr lang="nl-NL" baseline="0" dirty="0" smtClean="0"/>
          </a:p>
          <a:p>
            <a:r>
              <a:rPr lang="nl-NL" dirty="0" smtClean="0"/>
              <a:t>Voorlezen: Wolf </a:t>
            </a:r>
            <a:r>
              <a:rPr lang="nl-NL" dirty="0" err="1" smtClean="0"/>
              <a:t>Wolfensberger</a:t>
            </a:r>
            <a:r>
              <a:rPr lang="nl-NL" dirty="0" smtClean="0"/>
              <a:t> geciteerd door Erwin Wieringa , over positie</a:t>
            </a:r>
            <a:r>
              <a:rPr lang="nl-NL" baseline="0" dirty="0" smtClean="0"/>
              <a:t> NL in Ondertussen, mensen in de marge en hun voorvechters. P. 10 vanaf ‘het lijkt erop..’ </a:t>
            </a:r>
            <a:r>
              <a:rPr lang="nl-NL" b="1" baseline="0" dirty="0" smtClean="0"/>
              <a:t>t/m</a:t>
            </a:r>
            <a:r>
              <a:rPr lang="nl-NL" baseline="0" dirty="0" smtClean="0"/>
              <a:t> </a:t>
            </a:r>
            <a:r>
              <a:rPr lang="nl-NL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wereld dankt aan hem het concept van </a:t>
            </a:r>
            <a:r>
              <a:rPr lang="nl-NL" sz="105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endParaRPr lang="nl-NL" sz="105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05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nl-NL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05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Valorization</a:t>
            </a:r>
            <a:r>
              <a:rPr lang="nl-NL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(SRV, zijn bewerking van het door hem en de Zweed </a:t>
            </a:r>
            <a:r>
              <a:rPr lang="nl-NL" sz="105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Bengt</a:t>
            </a:r>
            <a:r>
              <a:rPr lang="nl-NL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05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Nirje</a:t>
            </a:r>
            <a:r>
              <a:rPr lang="nl-NL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1969 ontwikkelde normalisatiebeginsel).</a:t>
            </a:r>
            <a:endParaRPr lang="nl-NL" sz="105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EED-AA43-404A-8438-732A86E67EB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94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12.55 -13.00</a:t>
            </a:r>
            <a:r>
              <a:rPr lang="nl-NL" baseline="0" dirty="0" smtClean="0"/>
              <a:t> (pauze ) </a:t>
            </a:r>
            <a:endParaRPr lang="nl-NL" dirty="0" smtClean="0"/>
          </a:p>
          <a:p>
            <a:r>
              <a:rPr lang="nl-NL" baseline="0" dirty="0" smtClean="0"/>
              <a:t> kort noemen en laten zien, studenten zelf uitdagen om deze wetten op te zoeken voor inhoud en betekenis</a:t>
            </a:r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EED-AA43-404A-8438-732A86E67EB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06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13.32-13.36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EED-AA43-404A-8438-732A86E67EB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49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EED-AA43-404A-8438-732A86E67EB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0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EED-AA43-404A-8438-732A86E67EB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07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771800" y="2193708"/>
            <a:ext cx="532636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71800" y="3435846"/>
            <a:ext cx="5328592" cy="899238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ondertitel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00192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E1C795C-4177-4401-A4D5-D9BF7EC86F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600"/>
            </a:lvl2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00192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E1C795C-4177-4401-A4D5-D9BF7EC86F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10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600"/>
            </a:lvl2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00192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E1C795C-4177-4401-A4D5-D9BF7EC86F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041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600"/>
            </a:lvl2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00192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E1C795C-4177-4401-A4D5-D9BF7EC86F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004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144000" cy="110251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220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144000" cy="110251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72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00192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E1C795C-4177-4401-A4D5-D9BF7EC86F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123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72BA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accent4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accent4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mulansz.nl/documenten-1/casusboekje-vn-verdra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.gov/ada_intro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Egq1Q_fXf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n0G0oliTQ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n0G0oliTQ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Meedoen?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Inclusie en exclusie: een verkenning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6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Inclusie versus exclusie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37624"/>
            <a:ext cx="8136904" cy="2862318"/>
          </a:xfrm>
        </p:spPr>
        <p:txBody>
          <a:bodyPr>
            <a:noAutofit/>
          </a:bodyPr>
          <a:lstStyle/>
          <a:p>
            <a:r>
              <a:rPr lang="nl-NL" sz="2000" dirty="0"/>
              <a:t>Uitsluiting leidt tot  </a:t>
            </a:r>
            <a:r>
              <a:rPr lang="nl-NL" sz="2000" dirty="0" smtClean="0"/>
              <a:t>afglijding maatschappelijke ladder, armoede, vereenzaming en verlies van identiteit  (Wolf </a:t>
            </a:r>
            <a:r>
              <a:rPr lang="nl-NL" sz="2000" dirty="0" err="1" smtClean="0"/>
              <a:t>Wolfensberger</a:t>
            </a:r>
            <a:r>
              <a:rPr lang="nl-NL" sz="2000" dirty="0" smtClean="0"/>
              <a:t>, 1972)</a:t>
            </a:r>
          </a:p>
          <a:p>
            <a:r>
              <a:rPr lang="nl-NL" sz="2000" dirty="0" smtClean="0"/>
              <a:t>Inclusie </a:t>
            </a:r>
            <a:r>
              <a:rPr lang="nl-NL" sz="2000" dirty="0"/>
              <a:t>is bestanddeel van kwaliteit van bestaan </a:t>
            </a:r>
            <a:endParaRPr lang="nl-NL" sz="2000" dirty="0" smtClean="0"/>
          </a:p>
          <a:p>
            <a:r>
              <a:rPr lang="nl-NL" sz="2000" dirty="0" smtClean="0"/>
              <a:t>Bepaalde groepen ervaren structureel meer uitsluiting dan andere. </a:t>
            </a:r>
          </a:p>
          <a:p>
            <a:r>
              <a:rPr lang="nl-NL" sz="2000" dirty="0" smtClean="0"/>
              <a:t>Definities </a:t>
            </a:r>
            <a:r>
              <a:rPr lang="nl-NL" sz="2000" dirty="0"/>
              <a:t>van </a:t>
            </a:r>
            <a:r>
              <a:rPr lang="nl-NL" sz="2000" dirty="0" smtClean="0"/>
              <a:t>handicap/beperking i.r.t.  Biomedisch model – ontwikkelingsmodel – burgerschapsmodel </a:t>
            </a:r>
          </a:p>
          <a:p>
            <a:r>
              <a:rPr lang="nl-NL" sz="2000" dirty="0" smtClean="0"/>
              <a:t>Het Sociaal model als uitgangspunt!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368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jouw verhaal?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19072" y="1437624"/>
            <a:ext cx="5985276" cy="3294396"/>
          </a:xfrm>
        </p:spPr>
        <p:txBody>
          <a:bodyPr>
            <a:normAutofit fontScale="92500" lnSpcReduction="20000"/>
          </a:bodyPr>
          <a:lstStyle/>
          <a:p>
            <a:r>
              <a:rPr lang="nl-NL" sz="1800" dirty="0"/>
              <a:t>Persoonlijke confrontatie met (dreigende) uitsluiting lijkt voorwaarde voor ontstaan gevoel van urgentie.  </a:t>
            </a:r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r>
              <a:rPr lang="nl-NL" sz="1800" dirty="0"/>
              <a:t>Exclusie-Inclusie:  </a:t>
            </a:r>
            <a:r>
              <a:rPr lang="nl-NL" sz="1950" b="1" dirty="0"/>
              <a:t>Hoe </a:t>
            </a:r>
            <a:r>
              <a:rPr lang="nl-NL" sz="1950" b="1" dirty="0"/>
              <a:t>urgent is het voor jou?</a:t>
            </a:r>
            <a:endParaRPr lang="nl-NL" sz="1800" b="1" dirty="0"/>
          </a:p>
          <a:p>
            <a:endParaRPr lang="nl-NL" dirty="0"/>
          </a:p>
        </p:txBody>
      </p:sp>
      <p:pic>
        <p:nvPicPr>
          <p:cNvPr id="5" name="Picture 4" descr="Afbeeldingsresultaat voor picto uitslu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56" y="1923678"/>
            <a:ext cx="3111155" cy="23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Ervaringen van uitsluiting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31590"/>
            <a:ext cx="7992887" cy="32943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i="1" dirty="0" smtClean="0"/>
              <a:t>Casusboekje VN verdrag , </a:t>
            </a:r>
            <a:r>
              <a:rPr lang="nl-NL" i="1" dirty="0" err="1" smtClean="0"/>
              <a:t>Stimulansz</a:t>
            </a:r>
            <a:endParaRPr lang="nl-NL" i="1" dirty="0" smtClean="0"/>
          </a:p>
          <a:p>
            <a:pPr marL="0" indent="0">
              <a:buNone/>
            </a:pPr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www.stimulansz.nl/documenten-1/casusboekje-vn-verdrag</a:t>
            </a:r>
            <a:r>
              <a:rPr lang="nl-NL" dirty="0" smtClean="0"/>
              <a:t> </a:t>
            </a:r>
            <a:endParaRPr lang="nl-NL" dirty="0"/>
          </a:p>
          <a:p>
            <a:pPr marL="0" indent="0">
              <a:buNone/>
            </a:pPr>
            <a:r>
              <a:rPr lang="nl-NL" i="1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Deelname </a:t>
            </a:r>
            <a:r>
              <a:rPr lang="nl-NL" dirty="0"/>
              <a:t>aan de maatschappij, casus </a:t>
            </a:r>
            <a:r>
              <a:rPr lang="nl-NL" dirty="0" smtClean="0"/>
              <a:t>1, 6</a:t>
            </a:r>
            <a:r>
              <a:rPr lang="nl-NL" dirty="0"/>
              <a:t>, 9 </a:t>
            </a:r>
          </a:p>
          <a:p>
            <a:pPr marL="0" indent="0">
              <a:buNone/>
            </a:pPr>
            <a:r>
              <a:rPr lang="nl-NL" dirty="0"/>
              <a:t>Openbaar vervoer, casus 2</a:t>
            </a:r>
          </a:p>
          <a:p>
            <a:pPr marL="0" indent="0">
              <a:buNone/>
            </a:pPr>
            <a:r>
              <a:rPr lang="nl-NL" dirty="0"/>
              <a:t>Vrije tijdsbesteding , casus 3, 11 </a:t>
            </a:r>
          </a:p>
          <a:p>
            <a:pPr marL="0" indent="0">
              <a:buNone/>
            </a:pPr>
            <a:r>
              <a:rPr lang="nl-NL" dirty="0"/>
              <a:t>Verzekeringen, casus 4</a:t>
            </a:r>
          </a:p>
          <a:p>
            <a:pPr marL="0" indent="0">
              <a:buNone/>
            </a:pPr>
            <a:r>
              <a:rPr lang="nl-NL" dirty="0" smtClean="0"/>
              <a:t>Wonen , casus  5, 9 </a:t>
            </a:r>
          </a:p>
          <a:p>
            <a:pPr marL="0" indent="0">
              <a:buNone/>
            </a:pPr>
            <a:r>
              <a:rPr lang="nl-NL" dirty="0"/>
              <a:t>Onderwijs, casus 7  </a:t>
            </a:r>
          </a:p>
          <a:p>
            <a:pPr marL="0" indent="0">
              <a:buNone/>
            </a:pPr>
            <a:r>
              <a:rPr lang="nl-NL" dirty="0"/>
              <a:t>Arbeid, casus 8 </a:t>
            </a:r>
          </a:p>
          <a:p>
            <a:pPr marL="0" indent="0">
              <a:buNone/>
            </a:pPr>
            <a:r>
              <a:rPr lang="nl-NL" dirty="0" smtClean="0"/>
              <a:t>Belangen/rechten, casus 10 </a:t>
            </a:r>
          </a:p>
        </p:txBody>
      </p:sp>
    </p:spTree>
    <p:extLst>
      <p:ext uri="{BB962C8B-B14F-4D97-AF65-F5344CB8AC3E}">
        <p14:creationId xmlns:p14="http://schemas.microsoft.com/office/powerpoint/2010/main" val="7727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Inclusie </a:t>
            </a:r>
            <a:r>
              <a:rPr lang="nl-NL" dirty="0" smtClean="0"/>
              <a:t>wereldwijd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63229"/>
            <a:ext cx="8219256" cy="3564396"/>
          </a:xfrm>
        </p:spPr>
        <p:txBody>
          <a:bodyPr>
            <a:normAutofit/>
          </a:bodyPr>
          <a:lstStyle/>
          <a:p>
            <a:r>
              <a:rPr lang="nl-NL" sz="1575" dirty="0"/>
              <a:t>Angelsaksische en </a:t>
            </a:r>
            <a:r>
              <a:rPr lang="nl-NL" sz="1575" dirty="0" err="1"/>
              <a:t>Skandinavische</a:t>
            </a:r>
            <a:r>
              <a:rPr lang="nl-NL" sz="1575" dirty="0"/>
              <a:t> landen: </a:t>
            </a:r>
            <a:r>
              <a:rPr lang="nl-NL" sz="1575" dirty="0"/>
              <a:t>historie ernstige </a:t>
            </a:r>
            <a:r>
              <a:rPr lang="nl-NL" sz="1575" dirty="0"/>
              <a:t>uitsluiting en verwaarlozing in instituten (Staatinrichtingen) bv 6.000 bewoners </a:t>
            </a:r>
            <a:r>
              <a:rPr lang="nl-NL" sz="1575" dirty="0" err="1"/>
              <a:t>Willowbrook</a:t>
            </a:r>
            <a:r>
              <a:rPr lang="nl-NL" sz="1575" dirty="0"/>
              <a:t> inrichting, New York.  </a:t>
            </a:r>
            <a:endParaRPr lang="nl-NL" sz="1575" dirty="0"/>
          </a:p>
          <a:p>
            <a:r>
              <a:rPr lang="nl-NL" sz="1575" dirty="0"/>
              <a:t>Rond </a:t>
            </a:r>
            <a:r>
              <a:rPr lang="nl-NL" sz="1575" dirty="0"/>
              <a:t>jaren 60 opkomst krachtige </a:t>
            </a:r>
            <a:r>
              <a:rPr lang="nl-NL" sz="1575" dirty="0"/>
              <a:t>inclusie-beweging </a:t>
            </a:r>
            <a:r>
              <a:rPr lang="nl-NL" sz="1575" dirty="0" err="1"/>
              <a:t>t.a</a:t>
            </a:r>
            <a:r>
              <a:rPr lang="nl-NL" sz="1575" dirty="0" err="1"/>
              <a:t>..v</a:t>
            </a:r>
            <a:r>
              <a:rPr lang="nl-NL" sz="1575" dirty="0"/>
              <a:t> onderwijs, wonen  en </a:t>
            </a:r>
            <a:r>
              <a:rPr lang="nl-NL" sz="1575" dirty="0"/>
              <a:t>werk</a:t>
            </a:r>
          </a:p>
          <a:p>
            <a:r>
              <a:rPr lang="nl-NL" sz="1575" b="1" dirty="0"/>
              <a:t>Wolf </a:t>
            </a:r>
            <a:r>
              <a:rPr lang="nl-NL" sz="1575" b="1" dirty="0" err="1"/>
              <a:t>Wolfensberger</a:t>
            </a:r>
            <a:r>
              <a:rPr lang="nl-NL" sz="1575" dirty="0"/>
              <a:t>, Amerikaanse inclusie wetenschapper The </a:t>
            </a:r>
            <a:r>
              <a:rPr lang="nl-NL" sz="1575" dirty="0" err="1"/>
              <a:t>principle</a:t>
            </a:r>
            <a:r>
              <a:rPr lang="nl-NL" sz="1575" dirty="0"/>
              <a:t> of </a:t>
            </a:r>
            <a:r>
              <a:rPr lang="nl-NL" sz="1575" dirty="0" err="1"/>
              <a:t>normalization</a:t>
            </a:r>
            <a:r>
              <a:rPr lang="nl-NL" sz="1575" dirty="0"/>
              <a:t> in human services (1972)</a:t>
            </a:r>
          </a:p>
          <a:p>
            <a:r>
              <a:rPr lang="nl-NL" sz="1575" b="1" dirty="0"/>
              <a:t>John </a:t>
            </a:r>
            <a:r>
              <a:rPr lang="nl-NL" sz="1575" b="1" dirty="0" err="1"/>
              <a:t>O’Brien</a:t>
            </a:r>
            <a:r>
              <a:rPr lang="nl-NL" sz="1575" b="1" dirty="0"/>
              <a:t> </a:t>
            </a:r>
            <a:r>
              <a:rPr lang="nl-NL" sz="1575" dirty="0"/>
              <a:t>(kwaliteit van leven) , Noord-Amerika </a:t>
            </a:r>
          </a:p>
          <a:p>
            <a:r>
              <a:rPr lang="nl-NL" sz="1575" b="1" dirty="0"/>
              <a:t>Marsha </a:t>
            </a:r>
            <a:r>
              <a:rPr lang="nl-NL" sz="1575" b="1" dirty="0" err="1"/>
              <a:t>Forest</a:t>
            </a:r>
            <a:r>
              <a:rPr lang="nl-NL" sz="1575" b="1" dirty="0"/>
              <a:t> </a:t>
            </a:r>
            <a:r>
              <a:rPr lang="nl-NL" sz="1575" dirty="0"/>
              <a:t>(introduceerde inclusie als thema ), </a:t>
            </a:r>
            <a:r>
              <a:rPr lang="nl-NL" sz="1575" dirty="0"/>
              <a:t>Noord-Amerika</a:t>
            </a:r>
            <a:endParaRPr lang="nl-NL" sz="1575" dirty="0"/>
          </a:p>
          <a:p>
            <a:endParaRPr lang="nl-NL" sz="1575" dirty="0"/>
          </a:p>
          <a:p>
            <a:pPr marL="0" indent="0">
              <a:buNone/>
            </a:pPr>
            <a:r>
              <a:rPr lang="nl-NL" sz="1575" dirty="0" smtClean="0"/>
              <a:t>zie </a:t>
            </a:r>
            <a:r>
              <a:rPr lang="nl-NL" sz="1575" dirty="0">
                <a:hlinkClick r:id="rId3"/>
              </a:rPr>
              <a:t>https://</a:t>
            </a:r>
            <a:r>
              <a:rPr lang="nl-NL" sz="1575" dirty="0">
                <a:hlinkClick r:id="rId3"/>
              </a:rPr>
              <a:t>www.ada.gov/ada_intro.htm</a:t>
            </a:r>
            <a:r>
              <a:rPr lang="nl-NL" sz="1575" dirty="0"/>
              <a:t> </a:t>
            </a:r>
          </a:p>
          <a:p>
            <a:r>
              <a:rPr lang="nl-NL" sz="1800" dirty="0"/>
              <a:t>Goede praktijken in US: </a:t>
            </a:r>
            <a:r>
              <a:rPr lang="nl-NL" sz="1800" dirty="0" err="1"/>
              <a:t>Citizen</a:t>
            </a:r>
            <a:r>
              <a:rPr lang="nl-NL" sz="1800" dirty="0"/>
              <a:t> </a:t>
            </a:r>
            <a:r>
              <a:rPr lang="nl-NL" sz="1800" dirty="0" err="1"/>
              <a:t>Advocacy</a:t>
            </a:r>
            <a:r>
              <a:rPr lang="nl-NL" sz="1800" dirty="0"/>
              <a:t> </a:t>
            </a:r>
            <a:r>
              <a:rPr lang="nl-NL" sz="1800" dirty="0" err="1"/>
              <a:t>organisations</a:t>
            </a:r>
            <a:r>
              <a:rPr lang="nl-NL" sz="1800" dirty="0"/>
              <a:t> </a:t>
            </a:r>
          </a:p>
          <a:p>
            <a:r>
              <a:rPr lang="nl-NL" sz="1800" dirty="0">
                <a:hlinkClick r:id="rId4"/>
              </a:rPr>
              <a:t>https://www.youtube.com/watch?v=FEgq1Q_fXf4</a:t>
            </a:r>
            <a:r>
              <a:rPr lang="nl-NL" sz="1800" dirty="0"/>
              <a:t> </a:t>
            </a:r>
          </a:p>
          <a:p>
            <a:pPr marL="0" indent="0">
              <a:buNone/>
            </a:pPr>
            <a:endParaRPr lang="nl-NL" sz="1575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65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Rechten 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45636"/>
            <a:ext cx="7632848" cy="3348402"/>
          </a:xfrm>
        </p:spPr>
        <p:txBody>
          <a:bodyPr>
            <a:normAutofit fontScale="55000" lnSpcReduction="20000"/>
          </a:bodyPr>
          <a:lstStyle/>
          <a:p>
            <a:r>
              <a:rPr lang="nl-NL" dirty="0" smtClean="0"/>
              <a:t>1948 Universele Verklaring van de Rechten van de Mens (VN)</a:t>
            </a:r>
          </a:p>
          <a:p>
            <a:r>
              <a:rPr lang="nl-NL" dirty="0" smtClean="0"/>
              <a:t>1971 Universele Verklaring van de Rechten van Verstandelijk Gehandicapten (VN)</a:t>
            </a:r>
          </a:p>
          <a:p>
            <a:r>
              <a:rPr lang="nl-NL" dirty="0" smtClean="0"/>
              <a:t>1975 Universele Verklaring van de Rechten van Mensen met een handicap (VN)</a:t>
            </a:r>
          </a:p>
          <a:p>
            <a:r>
              <a:rPr lang="nl-NL" dirty="0" smtClean="0"/>
              <a:t>1994 Standaardregels betreffende het bieden van gelijke kansen aan gehandicapten  (VN)</a:t>
            </a:r>
          </a:p>
          <a:p>
            <a:r>
              <a:rPr lang="nl-NL" dirty="0" smtClean="0"/>
              <a:t>1994 Salamancaverklaring  over recht op onderwijs (UNESCO)</a:t>
            </a:r>
          </a:p>
          <a:p>
            <a:r>
              <a:rPr lang="nl-NL" dirty="0" smtClean="0"/>
              <a:t>1996 +2003  “</a:t>
            </a:r>
            <a:r>
              <a:rPr lang="nl-NL" dirty="0" err="1" smtClean="0"/>
              <a:t>Equal</a:t>
            </a:r>
            <a:r>
              <a:rPr lang="nl-NL" dirty="0" smtClean="0"/>
              <a:t> </a:t>
            </a:r>
            <a:r>
              <a:rPr lang="nl-NL" dirty="0" err="1" smtClean="0"/>
              <a:t>opportunities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disabilities</a:t>
            </a:r>
            <a:r>
              <a:rPr lang="nl-NL" dirty="0" smtClean="0"/>
              <a:t>’, Europees actieplan</a:t>
            </a:r>
          </a:p>
          <a:p>
            <a:r>
              <a:rPr lang="nl-NL" dirty="0" smtClean="0"/>
              <a:t>2004 ‘</a:t>
            </a:r>
            <a:r>
              <a:rPr lang="nl-NL" dirty="0" err="1" smtClean="0"/>
              <a:t>Inclused</a:t>
            </a:r>
            <a:r>
              <a:rPr lang="nl-NL" dirty="0" smtClean="0"/>
              <a:t> in society’ rapport over mensenrechten in instituten</a:t>
            </a:r>
          </a:p>
          <a:p>
            <a:r>
              <a:rPr lang="nl-NL" dirty="0" smtClean="0"/>
              <a:t>2006 Verdrag inzake rechten van personen met een handicap (VN)</a:t>
            </a:r>
            <a:br>
              <a:rPr lang="nl-NL" dirty="0" smtClean="0"/>
            </a:br>
            <a:r>
              <a:rPr lang="nl-NL" dirty="0" smtClean="0"/>
              <a:t>	door NL geratificeerd 14 juni 2016.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49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Inclusie NL: oorsprong </a:t>
            </a:r>
            <a:r>
              <a:rPr lang="nl-NL" dirty="0"/>
              <a:t>en probleem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9683" y="1545636"/>
            <a:ext cx="5467541" cy="3341526"/>
          </a:xfrm>
        </p:spPr>
        <p:txBody>
          <a:bodyPr>
            <a:normAutofit fontScale="62500" lnSpcReduction="20000"/>
          </a:bodyPr>
          <a:lstStyle/>
          <a:p>
            <a:r>
              <a:rPr lang="nl-NL" dirty="0" smtClean="0"/>
              <a:t>historisch </a:t>
            </a:r>
            <a:r>
              <a:rPr lang="nl-NL" dirty="0" smtClean="0"/>
              <a:t>nauwelijks </a:t>
            </a:r>
            <a:r>
              <a:rPr lang="nl-NL" dirty="0"/>
              <a:t>overheidsbemoeienis, zorg voor gehandicapten vanuit kerken, charismatische instellingen. Verzuiling versterkte dit </a:t>
            </a:r>
          </a:p>
          <a:p>
            <a:r>
              <a:rPr lang="nl-NL" dirty="0" smtClean="0"/>
              <a:t>Ad </a:t>
            </a:r>
            <a:r>
              <a:rPr lang="nl-NL" dirty="0" smtClean="0"/>
              <a:t>van Gennep : pleidooi voor normaal burgerschap voor mensen met verstandelijke beperking </a:t>
            </a:r>
            <a:endParaRPr lang="nl-NL" dirty="0"/>
          </a:p>
          <a:p>
            <a:r>
              <a:rPr lang="nl-NL" dirty="0"/>
              <a:t>Instituten en professionals in NL waren relatief goed uitgerust , </a:t>
            </a:r>
            <a:r>
              <a:rPr lang="nl-NL" dirty="0" smtClean="0"/>
              <a:t>last </a:t>
            </a:r>
            <a:r>
              <a:rPr lang="nl-NL" dirty="0"/>
              <a:t>van de werking van de  vertragende voorsprong! </a:t>
            </a:r>
          </a:p>
          <a:p>
            <a:r>
              <a:rPr lang="nl-NL" dirty="0"/>
              <a:t>In NL wordt urgentie tot verandering niet gevoeld , ondanks meest gesegregeerde land van Europa.  </a:t>
            </a:r>
          </a:p>
          <a:p>
            <a:r>
              <a:rPr lang="nl-NL" dirty="0"/>
              <a:t>NL é</a:t>
            </a:r>
            <a:r>
              <a:rPr lang="nl-NL" dirty="0" smtClean="0"/>
              <a:t>én </a:t>
            </a:r>
            <a:r>
              <a:rPr lang="nl-NL" dirty="0"/>
              <a:t>van de laatste landen die het VN verdrag hebben </a:t>
            </a:r>
            <a:r>
              <a:rPr lang="nl-NL" dirty="0" smtClean="0"/>
              <a:t>geratificeerd (juni 2016)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5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Inclusie: Succes factoren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19072" y="1437624"/>
            <a:ext cx="5931270" cy="32943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dirty="0" smtClean="0"/>
              <a:t>Inclusie wordt bevorderd als er sprake is van (</a:t>
            </a:r>
            <a:r>
              <a:rPr lang="nl-NL" dirty="0" err="1" smtClean="0"/>
              <a:t>Kröber</a:t>
            </a:r>
            <a:r>
              <a:rPr lang="nl-NL" dirty="0" smtClean="0"/>
              <a:t>&amp; van Dongen, 2011): </a:t>
            </a:r>
          </a:p>
          <a:p>
            <a:pPr>
              <a:buFontTx/>
              <a:buChar char="-"/>
            </a:pPr>
            <a:r>
              <a:rPr lang="nl-NL" dirty="0" smtClean="0"/>
              <a:t>Sturende overheid 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Samenhangende wet- en regelgeving</a:t>
            </a:r>
          </a:p>
          <a:p>
            <a:pPr>
              <a:buFontTx/>
              <a:buChar char="-"/>
            </a:pPr>
            <a:r>
              <a:rPr lang="nl-NL" dirty="0" smtClean="0"/>
              <a:t>Goede praktijken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beschikbaar en bereikbaar maken van </a:t>
            </a:r>
            <a:r>
              <a:rPr lang="nl-NL" i="1" dirty="0" err="1" smtClean="0"/>
              <a:t>bestpractices</a:t>
            </a:r>
            <a:r>
              <a:rPr lang="nl-NL" i="1" dirty="0" smtClean="0"/>
              <a:t>  en methodieken </a:t>
            </a:r>
          </a:p>
          <a:p>
            <a:pPr>
              <a:buFontTx/>
              <a:buChar char="-"/>
            </a:pPr>
            <a:r>
              <a:rPr lang="nl-NL" i="1" dirty="0" smtClean="0"/>
              <a:t> </a:t>
            </a:r>
            <a:r>
              <a:rPr lang="nl-NL" dirty="0" smtClean="0"/>
              <a:t>Ervaren urgentie 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pleitbezorgers die politieke druk uitoefenen</a:t>
            </a:r>
          </a:p>
          <a:p>
            <a:pPr>
              <a:buFontTx/>
              <a:buChar char="-"/>
            </a:pPr>
            <a:r>
              <a:rPr lang="nl-NL" dirty="0" smtClean="0"/>
              <a:t>Waardeoriëntatie op kwaliteit van bestaan 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faciliterend leiderschap en voorbeeldrollen </a:t>
            </a:r>
          </a:p>
          <a:p>
            <a:pPr>
              <a:buFontTx/>
              <a:buChar char="-"/>
            </a:pPr>
            <a:r>
              <a:rPr lang="nl-NL" i="1" dirty="0" smtClean="0"/>
              <a:t>-</a:t>
            </a:r>
            <a:r>
              <a:rPr lang="nl-NL" dirty="0"/>
              <a:t>B</a:t>
            </a:r>
            <a:r>
              <a:rPr lang="nl-NL" dirty="0" smtClean="0"/>
              <a:t>evoegdheden laag in de organisatie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vrijheid aan werkers om zelfstandig te oordelen en te acteren </a:t>
            </a:r>
          </a:p>
          <a:p>
            <a:pPr>
              <a:buFontTx/>
              <a:buChar char="-"/>
            </a:pPr>
            <a:r>
              <a:rPr lang="nl-NL" i="1" dirty="0" smtClean="0"/>
              <a:t>-</a:t>
            </a:r>
            <a:r>
              <a:rPr lang="nl-NL" dirty="0"/>
              <a:t>C</a:t>
            </a:r>
            <a:r>
              <a:rPr lang="nl-NL" dirty="0" smtClean="0"/>
              <a:t>ultuur van samen en ondersteunen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niet de hiërarchie telt, maar wie het weet mag het zeggen </a:t>
            </a:r>
            <a:endParaRPr lang="nl-NL" dirty="0"/>
          </a:p>
          <a:p>
            <a:endParaRPr lang="nl-NL" dirty="0">
              <a:hlinkClick r:id="rId3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53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Inclusie: Faalfactoren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203598"/>
            <a:ext cx="8147248" cy="35283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instituutsparadigma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stel </a:t>
            </a:r>
            <a:r>
              <a:rPr lang="nl-NL" i="1" dirty="0" smtClean="0"/>
              <a:t>logica van leefwereld centraal, niet organisatielogica </a:t>
            </a:r>
          </a:p>
          <a:p>
            <a:pPr marL="0" indent="0">
              <a:buNone/>
            </a:pPr>
            <a:r>
              <a:rPr lang="nl-NL" i="1" dirty="0" smtClean="0"/>
              <a:t/>
            </a:r>
            <a:br>
              <a:rPr lang="nl-NL" i="1" dirty="0" smtClean="0"/>
            </a:br>
            <a:r>
              <a:rPr lang="nl-NL" b="1" dirty="0" smtClean="0"/>
              <a:t>bureaucratie</a:t>
            </a:r>
            <a:r>
              <a:rPr lang="nl-NL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bevorder probleemoplossend vermogen en </a:t>
            </a:r>
            <a:r>
              <a:rPr lang="nl-NL" i="1" dirty="0" err="1" smtClean="0"/>
              <a:t>domeinoverstijgend</a:t>
            </a:r>
            <a:r>
              <a:rPr lang="nl-NL" i="1" dirty="0" smtClean="0"/>
              <a:t> werken</a:t>
            </a:r>
          </a:p>
          <a:p>
            <a:pPr marL="0" indent="0">
              <a:buNone/>
            </a:pPr>
            <a:r>
              <a:rPr lang="nl-NL" i="1" dirty="0" smtClean="0"/>
              <a:t> 	 </a:t>
            </a:r>
            <a:r>
              <a:rPr lang="nl-NL" dirty="0" smtClean="0"/>
              <a:t> </a:t>
            </a:r>
            <a:r>
              <a:rPr lang="nl-NL" dirty="0">
                <a:hlinkClick r:id="rId3"/>
              </a:rPr>
              <a:t>https://www.youtube.com/watch?v=7n0G0oliTQ0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gebrek </a:t>
            </a:r>
            <a:r>
              <a:rPr lang="nl-NL" b="1" dirty="0" smtClean="0"/>
              <a:t>aan ervaren urgentie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versterk de stem van mensen met beperking, draag </a:t>
            </a:r>
            <a:r>
              <a:rPr lang="nl-NL" i="1" dirty="0" err="1" smtClean="0"/>
              <a:t>goodpractices</a:t>
            </a:r>
            <a:r>
              <a:rPr lang="nl-NL" i="1" dirty="0" smtClean="0"/>
              <a:t> </a:t>
            </a:r>
            <a:r>
              <a:rPr lang="nl-NL" i="1" dirty="0" smtClean="0"/>
              <a:t>uit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 smtClean="0"/>
              <a:t>onvoldoende </a:t>
            </a:r>
            <a:r>
              <a:rPr lang="nl-NL" b="1" dirty="0" smtClean="0"/>
              <a:t>toerusting professionals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meer</a:t>
            </a:r>
            <a:r>
              <a:rPr lang="nl-NL" dirty="0" smtClean="0"/>
              <a:t> </a:t>
            </a:r>
            <a:r>
              <a:rPr lang="nl-NL" i="1" dirty="0" smtClean="0"/>
              <a:t>aandacht voor inclusie en netwerken in opleidingen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Kröber</a:t>
            </a:r>
            <a:r>
              <a:rPr lang="en-US" dirty="0"/>
              <a:t>, H. R. T., &amp; Van </a:t>
            </a:r>
            <a:r>
              <a:rPr lang="en-US" dirty="0" err="1"/>
              <a:t>Dongen</a:t>
            </a:r>
            <a:r>
              <a:rPr lang="en-US" dirty="0"/>
              <a:t>, H. J. (2011). </a:t>
            </a:r>
            <a:r>
              <a:rPr lang="en-US" i="1" dirty="0"/>
              <a:t>Sociale </a:t>
            </a:r>
            <a:r>
              <a:rPr lang="en-US" i="1" dirty="0" err="1"/>
              <a:t>inclusie</a:t>
            </a:r>
            <a:r>
              <a:rPr lang="en-US" i="1" dirty="0"/>
              <a:t>: </a:t>
            </a:r>
            <a:r>
              <a:rPr lang="en-US" i="1" dirty="0" err="1"/>
              <a:t>Succes</a:t>
            </a:r>
            <a:r>
              <a:rPr lang="en-US" i="1" dirty="0"/>
              <a:t>- en </a:t>
            </a:r>
            <a:r>
              <a:rPr lang="en-US" i="1" dirty="0" err="1"/>
              <a:t>faalfactoren</a:t>
            </a:r>
            <a:r>
              <a:rPr lang="en-US" dirty="0"/>
              <a:t>. Amsterdam, Nederland: Boom </a:t>
            </a:r>
            <a:r>
              <a:rPr lang="en-US" dirty="0" err="1"/>
              <a:t>Nelissen</a:t>
            </a:r>
            <a:r>
              <a:rPr lang="en-US" dirty="0"/>
              <a:t>.</a:t>
            </a:r>
            <a:endParaRPr lang="nl-NL" dirty="0"/>
          </a:p>
          <a:p>
            <a:r>
              <a:rPr lang="nl-NL" dirty="0" smtClean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5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HE Powerpoint Professionals">
  <a:themeElements>
    <a:clrScheme name="CHE restyling 2016">
      <a:dk1>
        <a:srgbClr val="003B6F"/>
      </a:dk1>
      <a:lt1>
        <a:srgbClr val="FFFFFF"/>
      </a:lt1>
      <a:dk2>
        <a:srgbClr val="003B6F"/>
      </a:dk2>
      <a:lt2>
        <a:srgbClr val="FFFFFF"/>
      </a:lt2>
      <a:accent1>
        <a:srgbClr val="00B8F1"/>
      </a:accent1>
      <a:accent2>
        <a:srgbClr val="B2BC00"/>
      </a:accent2>
      <a:accent3>
        <a:srgbClr val="003B6F"/>
      </a:accent3>
      <a:accent4>
        <a:srgbClr val="BFBFBF"/>
      </a:accent4>
      <a:accent5>
        <a:srgbClr val="FFFFFF"/>
      </a:accent5>
      <a:accent6>
        <a:srgbClr val="FFFFFF"/>
      </a:accent6>
      <a:hlink>
        <a:srgbClr val="00B8F1"/>
      </a:hlink>
      <a:folHlink>
        <a:srgbClr val="BFBFBF"/>
      </a:folHlink>
    </a:clrScheme>
    <a:fontScheme name="Aangepast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3C74EDBBE0B47A79F98B8D551E261" ma:contentTypeVersion="12" ma:contentTypeDescription="Een nieuw document maken." ma:contentTypeScope="" ma:versionID="86b3847ed36d67453f3f35e533c495bb">
  <xsd:schema xmlns:xsd="http://www.w3.org/2001/XMLSchema" xmlns:xs="http://www.w3.org/2001/XMLSchema" xmlns:p="http://schemas.microsoft.com/office/2006/metadata/properties" xmlns:ns2="4e68b928-1a3d-4e3a-a879-99b9b4245a81" targetNamespace="http://schemas.microsoft.com/office/2006/metadata/properties" ma:root="true" ma:fieldsID="618d5debf22519d818b54c03ec63af77" ns2:_="">
    <xsd:import namespace="4e68b928-1a3d-4e3a-a879-99b9b4245a81"/>
    <xsd:element name="properties">
      <xsd:complexType>
        <xsd:sequence>
          <xsd:element name="documentManagement">
            <xsd:complexType>
              <xsd:all>
                <xsd:element ref="ns2:Dit_x0020_leermiddel_x0020_mag_x0020_onder_x0020_mijn_x0020_naam_x0020_worden_x0020_verspreid"/>
                <xsd:element ref="ns2:Overige_x0020_informatie" minOccurs="0"/>
                <xsd:element ref="ns2:MediaServiceMetadata" minOccurs="0"/>
                <xsd:element ref="ns2:MediaServiceFastMetadata" minOccurs="0"/>
                <xsd:element ref="ns2:Canmedsrollen" minOccurs="0"/>
                <xsd:element ref="ns2:Kernbegrippen" minOccurs="0"/>
                <xsd:element ref="ns2:Thema_x0027_s" minOccurs="0"/>
                <xsd:element ref="ns2:Licentietype" minOccurs="0"/>
                <xsd:element ref="ns2:Gepubliceerd" minOccurs="0"/>
                <xsd:element ref="ns2:d6de" minOccurs="0"/>
                <xsd:element ref="ns2:Klaar_x0020_voor_x0020_publicat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8b928-1a3d-4e3a-a879-99b9b4245a81" elementFormDefault="qualified">
    <xsd:import namespace="http://schemas.microsoft.com/office/2006/documentManagement/types"/>
    <xsd:import namespace="http://schemas.microsoft.com/office/infopath/2007/PartnerControls"/>
    <xsd:element name="Dit_x0020_leermiddel_x0020_mag_x0020_onder_x0020_mijn_x0020_naam_x0020_worden_x0020_verspreid" ma:index="8" ma:displayName="Dit leermiddel mag onder mijn naam worden verspreid" ma:default="1" ma:description="Leermiddelen worden onder naamsvermelding op wikiwijs verspreid. Door hier &quot;Ja&quot; in te vullen wordt je naam verbonden aan dit leermiddel. Door hier &quot;nee&quot; in te vullen wordt het leermiddel door ons geanonimiseerd. " ma:internalName="Dit_x0020_leermiddel_x0020_mag_x0020_onder_x0020_mijn_x0020_naam_x0020_worden_x0020_verspreid">
      <xsd:simpleType>
        <xsd:restriction base="dms:Boolean"/>
      </xsd:simpleType>
    </xsd:element>
    <xsd:element name="Overige_x0020_informatie" ma:index="9" nillable="true" ma:displayName="Omschrijving" ma:description="Geef hier eventuele opmerkingen op die van toepassing zijn op dit leermiddel. " ma:format="Dropdown" ma:internalName="Overige_x0020_informati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Canmedsrollen" ma:index="12" nillable="true" ma:displayName="Canmedsrollen" ma:description="Geef aan bij welke canmedsrollen dit leermiddel aansluit" ma:format="Dropdown" ma:internalName="Canmedsroll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Zorgverlener"/>
                    <xsd:enumeration value="Communicator"/>
                    <xsd:enumeration value="Samenwerkingspartner"/>
                    <xsd:enumeration value="Reflectieve EBP-professional"/>
                    <xsd:enumeration value="Gezondheidsbevorderaar"/>
                    <xsd:enumeration value="Organisator"/>
                    <xsd:enumeration value="Professional en kwaliteitsbevorderaar"/>
                  </xsd:restriction>
                </xsd:simpleType>
              </xsd:element>
            </xsd:sequence>
          </xsd:extension>
        </xsd:complexContent>
      </xsd:complexType>
    </xsd:element>
    <xsd:element name="Kernbegrippen" ma:index="13" nillable="true" ma:displayName="Kernbegrippen" ma:format="Dropdown" ma:internalName="Kernbegripp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linisch redeneren"/>
                    <xsd:enumeration value="Uitvoeren van zorg"/>
                    <xsd:enumeration value="Indiceren van zorg"/>
                    <xsd:enumeration value="Zelfmanagement versterken"/>
                    <xsd:enumeration value="Persoonsgerichte communicatie"/>
                    <xsd:enumeration value="Inzet ICT"/>
                    <xsd:enumeration value="Professionele relatie"/>
                    <xsd:enumeration value="Gezamenlijke besluitvorming"/>
                    <xsd:enumeration value="Multidisciplinair samenwerken"/>
                    <xsd:enumeration value="Continuïteit van zorg"/>
                    <xsd:enumeration value="Onderzoekend vermogen"/>
                    <xsd:enumeration value="Inzet EBP"/>
                    <xsd:enumeration value="Deskundigheidsbevordering"/>
                    <xsd:enumeration value="Professionele reflectie"/>
                    <xsd:enumeration value="Morele sensitiviteit"/>
                    <xsd:enumeration value="Preventiegericht analyseren"/>
                    <xsd:enumeration value="Gezond gedrag bevorderen"/>
                    <xsd:enumeration value="Verpleegkundig leiderschap"/>
                    <xsd:enumeration value="Coördinatie van zorg"/>
                    <xsd:enumeration value="Veiligheid bevorderen"/>
                    <xsd:enumeration value="Verpleegkundig ondernemerschap"/>
                    <xsd:enumeration value="Kwaliteit van zorg leveren"/>
                    <xsd:enumeration value="Participeren in kwaliteitszorg"/>
                    <xsd:enumeration value="Professioneel gedrag"/>
                  </xsd:restriction>
                </xsd:simpleType>
              </xsd:element>
            </xsd:sequence>
          </xsd:extension>
        </xsd:complexContent>
      </xsd:complexType>
    </xsd:element>
    <xsd:element name="Thema_x0027_s" ma:index="14" nillable="true" ma:displayName="Thema's" ma:description="Geef aan welke thema's behandeld worden. Voor inspiratie, zie de quickstart bij bestanden. " ma:format="Dropdown" ma:internalName="Thema_x0027_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Verpleegkunde"/>
                    <xsd:enumeration value="Farmacologie"/>
                    <xsd:enumeration value="Anatomie, fysiologie en pathologie"/>
                    <xsd:enumeration value="Psychologie, psychiatrie en verstandelijke beperkingen"/>
                    <xsd:enumeration value="Gerontologie en geriatrie"/>
                    <xsd:enumeration value="Recht"/>
                    <xsd:enumeration value="Paramedische interventies"/>
                    <xsd:enumeration value="Sociologie"/>
                    <xsd:enumeration value="Psychologie"/>
                    <xsd:enumeration value="Communicatie"/>
                    <xsd:enumeration value="Communicatie-ICT"/>
                    <xsd:enumeration value="Ethiek"/>
                    <xsd:enumeration value="Organisatiekunde"/>
                    <xsd:enumeration value="Sociologie/economie"/>
                  </xsd:restriction>
                </xsd:simpleType>
              </xsd:element>
            </xsd:sequence>
          </xsd:extension>
        </xsd:complexContent>
      </xsd:complexType>
    </xsd:element>
    <xsd:element name="Licentietype" ma:index="15" nillable="true" ma:displayName="Licentietype" ma:default="CC 3.0 naamsvermelding, gelijkdelen" ma:description="CC 3.0 naamsvermelding, gelijkdelen. Verspreiden en bewerken mag, mits naamsvermelding en werk blijft publiek. &#10;CC 3.0 naamsvermelding: verder verspreiden en bewerken mag, ook commerciëel.&#10;&#10;Standaard kiezen we voor 'naamsvermelding + gelijkdelen'" ma:format="Dropdown" ma:internalName="Licentietype">
      <xsd:simpleType>
        <xsd:restriction base="dms:Choice">
          <xsd:enumeration value="CC 3.0 naamsvermelding, gelijkdelen"/>
          <xsd:enumeration value="CC 3.0 naamsvermelding"/>
        </xsd:restriction>
      </xsd:simpleType>
    </xsd:element>
    <xsd:element name="Gepubliceerd" ma:index="16" nillable="true" ma:displayName="Gepubliceerd" ma:default="0" ma:internalName="Gepubliceerd">
      <xsd:simpleType>
        <xsd:restriction base="dms:Boolean"/>
      </xsd:simpleType>
    </xsd:element>
    <xsd:element name="d6de" ma:index="17" nillable="true" ma:displayName="Auteur" ma:list="UserInfo" ma:internalName="d6d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laar_x0020_voor_x0020_publicatie" ma:index="18" nillable="true" ma:displayName="Klaar voor publicatie" ma:default="0" ma:internalName="Klaar_x0020_voor_x0020_publicati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centietype xmlns="4e68b928-1a3d-4e3a-a879-99b9b4245a81">CC 3.0 naamsvermelding, gelijkdelen</Licentietype>
    <Kernbegrippen xmlns="4e68b928-1a3d-4e3a-a879-99b9b4245a81">
      <Value>Zelfmanagement versterken</Value>
      <Value>Multidisciplinair samenwerken</Value>
      <Value>Morele sensitiviteit</Value>
    </Kernbegrippen>
    <d6de xmlns="4e68b928-1a3d-4e3a-a879-99b9b4245a81">
      <UserInfo>
        <DisplayName/>
        <AccountId xsi:nil="true"/>
        <AccountType/>
      </UserInfo>
    </d6de>
    <Canmedsrollen xmlns="4e68b928-1a3d-4e3a-a879-99b9b4245a81">
      <Value>Zorgverlener</Value>
      <Value>Samenwerkingspartner</Value>
      <Value>Reflectieve EBP-professional</Value>
      <Value>Organisator</Value>
    </Canmedsrollen>
    <Overige_x0020_informatie xmlns="4e68b928-1a3d-4e3a-a879-99b9b4245a81">Een powerpoint over inclusie en exclusie van mensen met een handicap.</Overige_x0020_informatie>
    <Klaar_x0020_voor_x0020_publicatie xmlns="4e68b928-1a3d-4e3a-a879-99b9b4245a81">true</Klaar_x0020_voor_x0020_publicatie>
    <Thema_x0027_s xmlns="4e68b928-1a3d-4e3a-a879-99b9b4245a81">
      <Value>Psychologie, psychiatrie en verstandelijke beperkingen</Value>
      <Value>Recht</Value>
      <Value>Sociologie</Value>
    </Thema_x0027_s>
    <Dit_x0020_leermiddel_x0020_mag_x0020_onder_x0020_mijn_x0020_naam_x0020_worden_x0020_verspreid xmlns="4e68b928-1a3d-4e3a-a879-99b9b4245a81">true</Dit_x0020_leermiddel_x0020_mag_x0020_onder_x0020_mijn_x0020_naam_x0020_worden_x0020_verspreid>
    <Gepubliceerd xmlns="4e68b928-1a3d-4e3a-a879-99b9b4245a81">false</Gepubliceerd>
  </documentManagement>
</p:properties>
</file>

<file path=customXml/itemProps1.xml><?xml version="1.0" encoding="utf-8"?>
<ds:datastoreItem xmlns:ds="http://schemas.openxmlformats.org/officeDocument/2006/customXml" ds:itemID="{AF3B0176-958C-4AF5-8694-CB488A2602B1}"/>
</file>

<file path=customXml/itemProps2.xml><?xml version="1.0" encoding="utf-8"?>
<ds:datastoreItem xmlns:ds="http://schemas.openxmlformats.org/officeDocument/2006/customXml" ds:itemID="{C2949143-2D13-44C0-9B1F-E466FF57A6E9}"/>
</file>

<file path=customXml/itemProps3.xml><?xml version="1.0" encoding="utf-8"?>
<ds:datastoreItem xmlns:ds="http://schemas.openxmlformats.org/officeDocument/2006/customXml" ds:itemID="{6BCBF11C-7BD4-4300-A13B-E613DBD745F6}"/>
</file>

<file path=docProps/app.xml><?xml version="1.0" encoding="utf-8"?>
<Properties xmlns="http://schemas.openxmlformats.org/officeDocument/2006/extended-properties" xmlns:vt="http://schemas.openxmlformats.org/officeDocument/2006/docPropsVTypes">
  <Template>CHE Powerpoint Professionals</Template>
  <TotalTime>8</TotalTime>
  <Words>626</Words>
  <Application>Microsoft Office PowerPoint</Application>
  <PresentationFormat>Diavoorstelling (16:9)</PresentationFormat>
  <Paragraphs>109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CHE Powerpoint Professionals</vt:lpstr>
      <vt:lpstr>Meedoen? </vt:lpstr>
      <vt:lpstr>Inclusie versus exclusie </vt:lpstr>
      <vt:lpstr>Wat is jouw verhaal?</vt:lpstr>
      <vt:lpstr>Ervaringen van uitsluiting </vt:lpstr>
      <vt:lpstr>Inclusie wereldwijd </vt:lpstr>
      <vt:lpstr>Rechten  </vt:lpstr>
      <vt:lpstr>Inclusie NL: oorsprong en probleem</vt:lpstr>
      <vt:lpstr>Inclusie: Succes factoren </vt:lpstr>
      <vt:lpstr>Inclusie: Faalfactoren</vt:lpstr>
    </vt:vector>
  </TitlesOfParts>
  <Company>Christelijke Hogeschool Ede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Meedoen? </dc:title>
  <dc:creator>Oversluizen - van Rijn, Nellie</dc:creator>
  <cp:lastModifiedBy>Oversluizen - van Rijn, Nellie</cp:lastModifiedBy>
  <cp:revision>1</cp:revision>
  <dcterms:created xsi:type="dcterms:W3CDTF">2019-01-24T20:30:55Z</dcterms:created>
  <dcterms:modified xsi:type="dcterms:W3CDTF">2019-01-24T20:38:55Z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0x010100C9B3C74EDBBE0B47A79F98B8D551E261</vt:lpwstr>
  </property>
</Properties>
</file>