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14.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62"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2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97" d="100"/>
          <a:sy n="97" d="100"/>
        </p:scale>
        <p:origin x="630" y="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159663-A6EB-4A44-857A-12B4BEF3E997}" type="datetimeFigureOut">
              <a:rPr lang="nl-NL" smtClean="0"/>
              <a:t>24-1-2019</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397723-B8B9-4B71-9FBA-E50C47D6CF61}" type="slidenum">
              <a:rPr lang="nl-NL" smtClean="0"/>
              <a:t>‹nr.›</a:t>
            </a:fld>
            <a:endParaRPr lang="nl-NL"/>
          </a:p>
        </p:txBody>
      </p:sp>
    </p:spTree>
    <p:extLst>
      <p:ext uri="{BB962C8B-B14F-4D97-AF65-F5344CB8AC3E}">
        <p14:creationId xmlns:p14="http://schemas.microsoft.com/office/powerpoint/2010/main" val="271420554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F32030-1262-43BF-8E32-8C197FEA89CF}" type="datetimeFigureOut">
              <a:rPr lang="nl-NL" smtClean="0"/>
              <a:t>24-1-2019</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F10F75-5FA9-4AFB-BA86-B47931993B80}" type="slidenum">
              <a:rPr lang="nl-NL" smtClean="0"/>
              <a:t>‹nr.›</a:t>
            </a:fld>
            <a:endParaRPr lang="nl-NL"/>
          </a:p>
        </p:txBody>
      </p:sp>
    </p:spTree>
    <p:extLst>
      <p:ext uri="{BB962C8B-B14F-4D97-AF65-F5344CB8AC3E}">
        <p14:creationId xmlns:p14="http://schemas.microsoft.com/office/powerpoint/2010/main" val="271866300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sclera.be/nl/vzw/hom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ommis.nl/Informatie_communicatie.ht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nl.wikipedia.org/wiki/Latij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Kijken filmpje https://www.youtube.com/watch?v=FpJCv1tYnLo  </a:t>
            </a:r>
          </a:p>
          <a:p>
            <a:endParaRPr lang="nl-NL" dirty="0"/>
          </a:p>
        </p:txBody>
      </p:sp>
      <p:sp>
        <p:nvSpPr>
          <p:cNvPr id="4" name="Tijdelijke aanduiding voor dianummer 3"/>
          <p:cNvSpPr>
            <a:spLocks noGrp="1"/>
          </p:cNvSpPr>
          <p:nvPr>
            <p:ph type="sldNum" sz="quarter" idx="10"/>
          </p:nvPr>
        </p:nvSpPr>
        <p:spPr/>
        <p:txBody>
          <a:bodyPr/>
          <a:lstStyle/>
          <a:p>
            <a:fld id="{AD5D51DA-AB64-40E2-BCB5-8DE7DB6F1226}" type="slidenum">
              <a:rPr lang="nl-NL" smtClean="0"/>
              <a:t>2</a:t>
            </a:fld>
            <a:endParaRPr lang="nl-NL"/>
          </a:p>
        </p:txBody>
      </p:sp>
    </p:spTree>
    <p:extLst>
      <p:ext uri="{BB962C8B-B14F-4D97-AF65-F5344CB8AC3E}">
        <p14:creationId xmlns:p14="http://schemas.microsoft.com/office/powerpoint/2010/main" val="2244559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smtClean="0"/>
              <a:t>Sensomotoriek</a:t>
            </a:r>
            <a:r>
              <a:rPr lang="nl-NL" baseline="0" dirty="0" smtClean="0"/>
              <a:t> wil zeggen : dat wat we doen, naar aanleiding van waarnemingen via onze zintuigen.  </a:t>
            </a:r>
            <a:r>
              <a:rPr lang="nl-NL" baseline="0" dirty="0" err="1" smtClean="0"/>
              <a:t>Senso</a:t>
            </a:r>
            <a:r>
              <a:rPr lang="nl-NL" baseline="0" dirty="0" smtClean="0"/>
              <a:t>=zintuigen, motoriek=bewegen. Het samenspel tussen zintuigen en bewegen. </a:t>
            </a:r>
          </a:p>
          <a:p>
            <a:r>
              <a:rPr lang="nl-NL" baseline="0" dirty="0" smtClean="0"/>
              <a:t>“zonder bewegen geen begrijpen” TH 1998 p 2223.</a:t>
            </a:r>
          </a:p>
          <a:p>
            <a:endParaRPr lang="nl-NL" baseline="0" dirty="0" smtClean="0"/>
          </a:p>
          <a:p>
            <a:r>
              <a:rPr lang="nl-NL" baseline="0" dirty="0" smtClean="0"/>
              <a:t>Als een kind een bal door de lucht ziet vliegen zijn kant op, en het wil het pakken, dan grijpt hij met beide handen (niet met 1, hij weet dat dat niet gaat lukken) in de richting van de bal en zal middels lopen, lichaamsbewegingen e.d. proberen op zo’n manier zijn handen op de juiste plek, met de juiste snelheid te bewegen, dat de bal uiteindelijk vast tussen zijn handen blijft.  Informatie over de grootte van de bal, de hardheid, de snelheid, de plaats, komen allemaal samen en resulteert via het willen tot het grijpen  naar  en uiteindelijk vangen van de bal. </a:t>
            </a:r>
          </a:p>
          <a:p>
            <a:r>
              <a:rPr lang="nl-NL" baseline="0" dirty="0" smtClean="0"/>
              <a:t>M.a.w.: een complex gebeuren wat door veel factoren wordt </a:t>
            </a:r>
            <a:r>
              <a:rPr lang="nl-NL" baseline="0" dirty="0" err="1" smtClean="0"/>
              <a:t>beinvloedt</a:t>
            </a:r>
            <a:r>
              <a:rPr lang="nl-NL" baseline="0" dirty="0" smtClean="0"/>
              <a:t>.  </a:t>
            </a:r>
          </a:p>
          <a:p>
            <a:r>
              <a:rPr lang="nl-NL" baseline="0" dirty="0" smtClean="0"/>
              <a:t>Om  tot een goede sensomotorische integratie te komen zijn de goede ontwikkeling van de zintuigen van belang: horen, zien, voelen, ruiken, proeven, maar ook het evenwichtsorgaan moet goed functioneren. Bij het vangen van een bal is ruiken en proeven van minder belang, maar het horen , zien en voelen en evenwicht weer heel groot. </a:t>
            </a:r>
          </a:p>
          <a:p>
            <a:r>
              <a:rPr lang="nl-NL" baseline="0" dirty="0" smtClean="0"/>
              <a:t>Het interpreteren of organiseren van al deze gegevens vraagt een goed functioneren van het geheugen (waar moet ik staan als de bal zo hard en zo hoog aankomt) , de motoriek (niet te langzaam, niet te snel), het voelen (niet te hard, niet te zacht grijpen) en het zien (ik moet de bal wel goed kunnen zien en in zijn snelheid hem ook kunnen volgen) .</a:t>
            </a:r>
          </a:p>
          <a:p>
            <a:r>
              <a:rPr lang="nl-NL" baseline="0" dirty="0" smtClean="0"/>
              <a:t>Dan zijn we al voorbij aan het begrijpen dat een bal iets is wat je kunt vangen, waar je dan vervolgens plezier aan beleeft. </a:t>
            </a:r>
          </a:p>
          <a:p>
            <a:endParaRPr lang="nl-NL" dirty="0"/>
          </a:p>
        </p:txBody>
      </p:sp>
      <p:sp>
        <p:nvSpPr>
          <p:cNvPr id="4" name="Tijdelijke aanduiding voor dianummer 3"/>
          <p:cNvSpPr>
            <a:spLocks noGrp="1"/>
          </p:cNvSpPr>
          <p:nvPr>
            <p:ph type="sldNum" sz="quarter" idx="10"/>
          </p:nvPr>
        </p:nvSpPr>
        <p:spPr/>
        <p:txBody>
          <a:bodyPr/>
          <a:lstStyle/>
          <a:p>
            <a:fld id="{AD5D51DA-AB64-40E2-BCB5-8DE7DB6F1226}" type="slidenum">
              <a:rPr lang="nl-NL" smtClean="0"/>
              <a:t>11</a:t>
            </a:fld>
            <a:endParaRPr lang="nl-NL"/>
          </a:p>
        </p:txBody>
      </p:sp>
    </p:spTree>
    <p:extLst>
      <p:ext uri="{BB962C8B-B14F-4D97-AF65-F5344CB8AC3E}">
        <p14:creationId xmlns:p14="http://schemas.microsoft.com/office/powerpoint/2010/main" val="8738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 Ernstige handicaps komen vaak tot uiting, doordat het kind niet loskomt van deze reflexen. Bovendien brengen verlammingen en asymmetrie ernstige beperkingen met zich mee. Deze bewegingsbeperking vormt een bedreiging voor de ontwikkeling. Door deze bewegingsstoornis kan het kind niet beschikken over zijn eigen lichaam. Daardoor ontstaat autonomieverlies. Ernstig gehandicapte kinderen hebben begeleiding nodig om de resterende bewegingsmogelijkheden effectief te leren gebruiken.</a:t>
            </a:r>
          </a:p>
          <a:p>
            <a:endParaRPr lang="nl-NL"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Bij basale stimulatie wordt iedere vorm van ondersteuning gekoppeld aan communicatie met het kind. Zo is gebleken dat 'baby-talk' het EMB-kind aanspreekt. Het duurt echter 5 tot 6 keer langer dan bij een zich gewoon ontwikkelend kind, voordat er een reactie wordt waargenomen. Door 'baby-talk' nemen alertheid, het wenden naar het geluid en zelfs de eigen klankproducties toe.</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smtClean="0">
                <a:solidFill>
                  <a:schemeClr val="tx1"/>
                </a:solidFill>
                <a:effectLst/>
                <a:latin typeface="+mn-lt"/>
                <a:ea typeface="+mn-ea"/>
                <a:cs typeface="+mn-cs"/>
              </a:rPr>
              <a:t>Toepassing van basale stimulatie werkt alleen als je als begeleider echt geïnteresseerd bent in het kind. Voordeel van dit principe is dat het de hele dag bruikbaar is binnen de dagelijkse verzorging en bij activiteiten.</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Je laat het kind zelf deelnemen aan de activiteit, hoe gering zijn bijdrage ook is. Het gaat erom juist die kleine reacties te observeren en er rekening mee te houden. Daarbij is het essentieel het kind te laten ervaren dat hij door handelingen, mimiek of geluid zelf iets kan bewerkstelligen. </a:t>
            </a:r>
            <a:br>
              <a:rPr lang="nl-NL" sz="1200" kern="1200" dirty="0" smtClean="0">
                <a:solidFill>
                  <a:schemeClr val="tx1"/>
                </a:solidFill>
                <a:effectLst/>
                <a:latin typeface="+mn-lt"/>
                <a:ea typeface="+mn-ea"/>
                <a:cs typeface="+mn-cs"/>
              </a:rPr>
            </a:br>
            <a:r>
              <a:rPr lang="nl-NL" sz="1200" kern="1200" dirty="0" smtClean="0">
                <a:solidFill>
                  <a:schemeClr val="tx1"/>
                </a:solidFill>
                <a:effectLst/>
                <a:latin typeface="+mn-lt"/>
                <a:ea typeface="+mn-ea"/>
                <a:cs typeface="+mn-cs"/>
              </a:rPr>
              <a:t>Het uitgangspunt van de begeleiders is: 'Hoe kan ik het kind zo ondersteunen dat het meer invloed uit kan oefenen op zijn omgeving?' De principes van basale stimulatie zijn niet gebonden aan een bepaalde discipline en zijn dus ook goed overdraagbaar aan ouders. </a:t>
            </a:r>
            <a:r>
              <a:rPr lang="nl-NL" sz="1200" kern="1200" smtClean="0">
                <a:solidFill>
                  <a:schemeClr val="tx1"/>
                </a:solidFill>
                <a:effectLst/>
                <a:latin typeface="+mn-lt"/>
                <a:ea typeface="+mn-ea"/>
                <a:cs typeface="+mn-cs"/>
              </a:rPr>
              <a:t>Zij kunnen ze toepassen bij de dagelijkse zorg voor hun kind.</a:t>
            </a:r>
          </a:p>
          <a:p>
            <a:pPr marL="0" marR="0" indent="0" algn="l" defTabSz="914400" rtl="0" eaLnBrk="1" fontAlgn="auto" latinLnBrk="0" hangingPunct="1">
              <a:lnSpc>
                <a:spcPct val="100000"/>
              </a:lnSpc>
              <a:spcBef>
                <a:spcPts val="0"/>
              </a:spcBef>
              <a:spcAft>
                <a:spcPts val="0"/>
              </a:spcAft>
              <a:buClrTx/>
              <a:buSzTx/>
              <a:buFontTx/>
              <a:buNone/>
              <a:tabLst/>
              <a:defRPr/>
            </a:pPr>
            <a:endParaRPr lang="nl-NL" sz="1200" kern="1200" dirty="0" smtClean="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AD5D51DA-AB64-40E2-BCB5-8DE7DB6F1226}" type="slidenum">
              <a:rPr lang="nl-NL" smtClean="0"/>
              <a:t>13</a:t>
            </a:fld>
            <a:endParaRPr lang="nl-NL"/>
          </a:p>
        </p:txBody>
      </p:sp>
    </p:spTree>
    <p:extLst>
      <p:ext uri="{BB962C8B-B14F-4D97-AF65-F5344CB8AC3E}">
        <p14:creationId xmlns:p14="http://schemas.microsoft.com/office/powerpoint/2010/main" val="866804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Bron foto bekers (rood en blauw): </a:t>
            </a:r>
            <a:r>
              <a:rPr lang="nl-NL" dirty="0" smtClean="0"/>
              <a:t>https://www.prelogopedie.nl/tuitbeker-of-gewone-beker/ . Geraadpleegd op:</a:t>
            </a:r>
            <a:r>
              <a:rPr lang="nl-NL" baseline="0" dirty="0" smtClean="0"/>
              <a:t> 24 januari 2019</a:t>
            </a:r>
            <a:endParaRPr lang="nl-NL" dirty="0" smtClean="0"/>
          </a:p>
          <a:p>
            <a:r>
              <a:rPr lang="nl-NL" baseline="0" dirty="0" smtClean="0"/>
              <a:t>Bron </a:t>
            </a:r>
            <a:r>
              <a:rPr lang="nl-NL" baseline="0" dirty="0" smtClean="0"/>
              <a:t>foto afwasborstel: </a:t>
            </a:r>
            <a:r>
              <a:rPr lang="nl-NL" baseline="0" dirty="0" smtClean="0"/>
              <a:t>https://www.google.com/search?q=afwasborstel+ah&amp;rlz=1C1GCEB_enNL783NL783&amp;source=lnms&amp;tbm=isch&amp;sa=X&amp;ved=0ahUKEwi44tK5kIfgAhWQy6QKHVB9C0kQ_AUIDigB&amp;biw=1366&amp;bih=577#imgrc=j-vVXzH-QZsr0M:  Geraadpleegd op: 24 januari 2019</a:t>
            </a:r>
          </a:p>
          <a:p>
            <a:pPr marL="0" marR="0" lvl="0" indent="0" algn="l" defTabSz="914400" rtl="0" eaLnBrk="1" fontAlgn="auto" latinLnBrk="0" hangingPunct="1">
              <a:lnSpc>
                <a:spcPct val="100000"/>
              </a:lnSpc>
              <a:spcBef>
                <a:spcPts val="0"/>
              </a:spcBef>
              <a:spcAft>
                <a:spcPts val="0"/>
              </a:spcAft>
              <a:buClrTx/>
              <a:buSzTx/>
              <a:buFontTx/>
              <a:buNone/>
              <a:tabLst/>
              <a:defRPr/>
            </a:pPr>
            <a:r>
              <a:rPr lang="nl-NL" baseline="0" dirty="0" smtClean="0"/>
              <a:t>Bron </a:t>
            </a:r>
            <a:r>
              <a:rPr lang="nl-NL" baseline="0" dirty="0" smtClean="0"/>
              <a:t>foto trommel: </a:t>
            </a:r>
            <a:r>
              <a:rPr lang="nl-NL" baseline="0" dirty="0" smtClean="0"/>
              <a:t>https://www.google.com/search?q=trommel&amp;rlz=1C1GCEB_enNL783NL783&amp;source=lnms&amp;tbm=isch&amp;sa=X&amp;ved=0ahUKEwjp6PH0kYfgAhUBNOwKHYbxDyoQ_AUIDigB&amp;biw=1366&amp;bih=577#imgrc=P5rnbQ3XNlPicM: Geraadpleegd op: 24 januari 2019</a:t>
            </a:r>
          </a:p>
          <a:p>
            <a:r>
              <a:rPr lang="nl-NL" baseline="0" dirty="0" smtClean="0"/>
              <a:t>Bron </a:t>
            </a:r>
            <a:r>
              <a:rPr lang="nl-NL" baseline="0" dirty="0" smtClean="0"/>
              <a:t>foto </a:t>
            </a:r>
            <a:r>
              <a:rPr lang="nl-NL" baseline="0" dirty="0" err="1" smtClean="0"/>
              <a:t>wcrol</a:t>
            </a:r>
            <a:r>
              <a:rPr lang="nl-NL" baseline="0" dirty="0" smtClean="0"/>
              <a:t>: </a:t>
            </a:r>
            <a:r>
              <a:rPr lang="nl-NL" baseline="0" dirty="0" smtClean="0"/>
              <a:t>http://www.visualia.nl/2018/03/1203-dromen-van-toiletrollen/ Geraadpleegd op: 24 januari 2019</a:t>
            </a:r>
          </a:p>
          <a:p>
            <a:endParaRPr lang="nl-NL" dirty="0"/>
          </a:p>
        </p:txBody>
      </p:sp>
      <p:sp>
        <p:nvSpPr>
          <p:cNvPr id="4" name="Tijdelijke aanduiding voor dianummer 3"/>
          <p:cNvSpPr>
            <a:spLocks noGrp="1"/>
          </p:cNvSpPr>
          <p:nvPr>
            <p:ph type="sldNum" sz="quarter" idx="10"/>
          </p:nvPr>
        </p:nvSpPr>
        <p:spPr/>
        <p:txBody>
          <a:bodyPr/>
          <a:lstStyle/>
          <a:p>
            <a:fld id="{AD5D51DA-AB64-40E2-BCB5-8DE7DB6F1226}" type="slidenum">
              <a:rPr lang="nl-NL" smtClean="0"/>
              <a:t>14</a:t>
            </a:fld>
            <a:endParaRPr lang="nl-NL"/>
          </a:p>
        </p:txBody>
      </p:sp>
    </p:spTree>
    <p:extLst>
      <p:ext uri="{BB962C8B-B14F-4D97-AF65-F5344CB8AC3E}">
        <p14:creationId xmlns:p14="http://schemas.microsoft.com/office/powerpoint/2010/main" val="664436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D5D51DA-AB64-40E2-BCB5-8DE7DB6F1226}" type="slidenum">
              <a:rPr lang="nl-NL" smtClean="0"/>
              <a:t>15</a:t>
            </a:fld>
            <a:endParaRPr lang="nl-NL"/>
          </a:p>
        </p:txBody>
      </p:sp>
    </p:spTree>
    <p:extLst>
      <p:ext uri="{BB962C8B-B14F-4D97-AF65-F5344CB8AC3E}">
        <p14:creationId xmlns:p14="http://schemas.microsoft.com/office/powerpoint/2010/main" val="3740328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Luisterafstand i.r.t. </a:t>
            </a:r>
            <a:r>
              <a:rPr lang="nl-NL" dirty="0" err="1" smtClean="0"/>
              <a:t>leefitjd</a:t>
            </a:r>
            <a:r>
              <a:rPr lang="nl-NL" dirty="0" smtClean="0"/>
              <a:t>: 1 jaar = 1 meter, 2 jaar = 2 meter, 3 jaar = 3 m, 4 jaar =4</a:t>
            </a:r>
            <a:r>
              <a:rPr lang="nl-NL" baseline="0" dirty="0" smtClean="0"/>
              <a:t> m. daarna geen relatie in opbouw meer. (</a:t>
            </a:r>
            <a:r>
              <a:rPr lang="nl-NL" baseline="0" dirty="0" err="1" smtClean="0"/>
              <a:t>Grewel</a:t>
            </a:r>
            <a:r>
              <a:rPr lang="nl-NL" baseline="0" dirty="0" smtClean="0"/>
              <a:t>, aangehaald in TH 1998)</a:t>
            </a:r>
          </a:p>
          <a:p>
            <a:endParaRPr lang="nl-NL" dirty="0" smtClean="0"/>
          </a:p>
          <a:p>
            <a:r>
              <a:rPr lang="nl-NL" dirty="0" smtClean="0"/>
              <a:t>Indeling van </a:t>
            </a:r>
            <a:r>
              <a:rPr lang="nl-NL" dirty="0" err="1" smtClean="0"/>
              <a:t>Oberer</a:t>
            </a:r>
            <a:r>
              <a:rPr lang="nl-NL" baseline="0" dirty="0" smtClean="0"/>
              <a:t> (TH 1998): hulpmiddel bij aanbieden van woorden en ordeningsrelaties  die taalopbouw bevorderen; indeling  in 16 aspecten, in deze dia enkelen daarvan</a:t>
            </a:r>
          </a:p>
          <a:p>
            <a:endParaRPr lang="nl-NL" dirty="0"/>
          </a:p>
        </p:txBody>
      </p:sp>
      <p:sp>
        <p:nvSpPr>
          <p:cNvPr id="4" name="Tijdelijke aanduiding voor dianummer 3"/>
          <p:cNvSpPr>
            <a:spLocks noGrp="1"/>
          </p:cNvSpPr>
          <p:nvPr>
            <p:ph type="sldNum" sz="quarter" idx="10"/>
          </p:nvPr>
        </p:nvSpPr>
        <p:spPr/>
        <p:txBody>
          <a:bodyPr/>
          <a:lstStyle/>
          <a:p>
            <a:fld id="{AD5D51DA-AB64-40E2-BCB5-8DE7DB6F1226}" type="slidenum">
              <a:rPr lang="nl-NL" smtClean="0"/>
              <a:t>16</a:t>
            </a:fld>
            <a:endParaRPr lang="nl-NL"/>
          </a:p>
        </p:txBody>
      </p:sp>
    </p:spTree>
    <p:extLst>
      <p:ext uri="{BB962C8B-B14F-4D97-AF65-F5344CB8AC3E}">
        <p14:creationId xmlns:p14="http://schemas.microsoft.com/office/powerpoint/2010/main" val="17159072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hlinkClick r:id="rId3"/>
              </a:rPr>
              <a:t>http://www.sclera.be/nl/vzw/home</a:t>
            </a:r>
            <a:endParaRPr lang="nl-NL" dirty="0" smtClean="0"/>
          </a:p>
          <a:p>
            <a:endParaRPr lang="nl-NL" dirty="0" smtClean="0"/>
          </a:p>
          <a:p>
            <a:r>
              <a:rPr lang="nl-NL" dirty="0" smtClean="0"/>
              <a:t>https</a:t>
            </a:r>
            <a:r>
              <a:rPr lang="nl-NL" smtClean="0"/>
              <a:t>://www.youtube.com/watch?v=NBruNbAAOa4  </a:t>
            </a:r>
            <a:r>
              <a:rPr lang="nl-NL" dirty="0" smtClean="0"/>
              <a:t>Geluidenbank:</a:t>
            </a:r>
            <a:r>
              <a:rPr lang="nl-NL" baseline="0" dirty="0" smtClean="0"/>
              <a:t> combi met TH, eigen regie, kwaliteit </a:t>
            </a:r>
            <a:r>
              <a:rPr lang="nl-NL" baseline="0" smtClean="0"/>
              <a:t>van bestaan! </a:t>
            </a:r>
            <a:endParaRPr lang="nl-NL" dirty="0"/>
          </a:p>
        </p:txBody>
      </p:sp>
      <p:sp>
        <p:nvSpPr>
          <p:cNvPr id="4" name="Tijdelijke aanduiding voor dianummer 3"/>
          <p:cNvSpPr>
            <a:spLocks noGrp="1"/>
          </p:cNvSpPr>
          <p:nvPr>
            <p:ph type="sldNum" sz="quarter" idx="10"/>
          </p:nvPr>
        </p:nvSpPr>
        <p:spPr/>
        <p:txBody>
          <a:bodyPr/>
          <a:lstStyle/>
          <a:p>
            <a:fld id="{AD5D51DA-AB64-40E2-BCB5-8DE7DB6F1226}" type="slidenum">
              <a:rPr lang="nl-NL" smtClean="0"/>
              <a:t>18</a:t>
            </a:fld>
            <a:endParaRPr lang="nl-NL"/>
          </a:p>
        </p:txBody>
      </p:sp>
    </p:spTree>
    <p:extLst>
      <p:ext uri="{BB962C8B-B14F-4D97-AF65-F5344CB8AC3E}">
        <p14:creationId xmlns:p14="http://schemas.microsoft.com/office/powerpoint/2010/main" val="37081031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Dit filmpje laten zien! https://www.youtube.com/watch?v=yEZtS-l_BSc </a:t>
            </a:r>
            <a:endParaRPr lang="nl-NL" dirty="0"/>
          </a:p>
        </p:txBody>
      </p:sp>
      <p:sp>
        <p:nvSpPr>
          <p:cNvPr id="4" name="Tijdelijke aanduiding voor dianummer 3"/>
          <p:cNvSpPr>
            <a:spLocks noGrp="1"/>
          </p:cNvSpPr>
          <p:nvPr>
            <p:ph type="sldNum" sz="quarter" idx="10"/>
          </p:nvPr>
        </p:nvSpPr>
        <p:spPr/>
        <p:txBody>
          <a:bodyPr/>
          <a:lstStyle/>
          <a:p>
            <a:fld id="{AD5D51DA-AB64-40E2-BCB5-8DE7DB6F1226}" type="slidenum">
              <a:rPr lang="nl-NL" smtClean="0"/>
              <a:t>21</a:t>
            </a:fld>
            <a:endParaRPr lang="nl-NL"/>
          </a:p>
        </p:txBody>
      </p:sp>
    </p:spTree>
    <p:extLst>
      <p:ext uri="{BB962C8B-B14F-4D97-AF65-F5344CB8AC3E}">
        <p14:creationId xmlns:p14="http://schemas.microsoft.com/office/powerpoint/2010/main" val="2564483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AD5D51DA-AB64-40E2-BCB5-8DE7DB6F1226}" type="slidenum">
              <a:rPr lang="nl-NL" smtClean="0"/>
              <a:t>22</a:t>
            </a:fld>
            <a:endParaRPr lang="nl-NL"/>
          </a:p>
        </p:txBody>
      </p:sp>
    </p:spTree>
    <p:extLst>
      <p:ext uri="{BB962C8B-B14F-4D97-AF65-F5344CB8AC3E}">
        <p14:creationId xmlns:p14="http://schemas.microsoft.com/office/powerpoint/2010/main" val="2016721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Literatuur onderbouwing:</a:t>
            </a:r>
            <a:r>
              <a:rPr lang="nl-NL" baseline="0" dirty="0" smtClean="0"/>
              <a:t> </a:t>
            </a:r>
            <a:endParaRPr lang="nl-NL" dirty="0" smtClean="0"/>
          </a:p>
          <a:p>
            <a:endParaRPr lang="nl-NL" dirty="0" smtClean="0"/>
          </a:p>
          <a:p>
            <a:r>
              <a:rPr lang="nl-NL" dirty="0" smtClean="0"/>
              <a:t>Informatie uitwisselen: tussen mens-mens,</a:t>
            </a:r>
            <a:r>
              <a:rPr lang="nl-NL" baseline="0" dirty="0" smtClean="0"/>
              <a:t> mens-ding, mens-situatie. </a:t>
            </a:r>
          </a:p>
          <a:p>
            <a:r>
              <a:rPr lang="nl-NL" baseline="0" dirty="0" smtClean="0"/>
              <a:t>Wie of wat zouden we zijn als we niet communiceren of als er geen communicatie om ons heen is? </a:t>
            </a:r>
          </a:p>
          <a:p>
            <a:r>
              <a:rPr lang="nl-NL" baseline="0" dirty="0" smtClean="0"/>
              <a:t>Studenten de tijd geven om te realiseren: niet horen, niet zien (dus reuk, proeven en voelen blijven intact): dat is al een gigantische ‘aderlating’ op het gewone leven. JE wereld wordt heel klein. (vergelijk proef Bartimeus met oordoppen op en oogbedekking) . Zo klein, dat je alleen nog maar met je zelf bent, als je niet het vermogen hebt op onderzoek uit te gaan. </a:t>
            </a:r>
          </a:p>
          <a:p>
            <a:r>
              <a:rPr lang="nl-NL" baseline="0" dirty="0" smtClean="0"/>
              <a:t>Tip: probeer dit thuis eens, met 1 persoon erbij (om je bij te staan)! Dan ervaar je hoe klein je wereld is!</a:t>
            </a:r>
          </a:p>
          <a:p>
            <a:endParaRPr lang="nl-NL" baseline="0" dirty="0" smtClean="0"/>
          </a:p>
          <a:p>
            <a:endParaRPr lang="nl-NL" baseline="0" dirty="0" smtClean="0"/>
          </a:p>
          <a:p>
            <a:r>
              <a:rPr lang="nl-NL" dirty="0" smtClean="0">
                <a:hlinkClick r:id="rId3"/>
              </a:rPr>
              <a:t>http://www.commis.nl/Informatie_communicatie.htm</a:t>
            </a:r>
            <a:r>
              <a:rPr lang="nl-NL" dirty="0" smtClean="0"/>
              <a:t>: niveaus</a:t>
            </a:r>
            <a:r>
              <a:rPr lang="nl-NL" baseline="0" dirty="0" smtClean="0"/>
              <a:t> van communicatie: sensatieniveau, presentatieniveau (het moet er zijn) , representatie (kan zich iets voorstellen) , metapresentatie (spelen met taal en betekenis)</a:t>
            </a:r>
            <a:endParaRPr lang="nl-NL" dirty="0"/>
          </a:p>
        </p:txBody>
      </p:sp>
      <p:sp>
        <p:nvSpPr>
          <p:cNvPr id="4" name="Tijdelijke aanduiding voor dianummer 3"/>
          <p:cNvSpPr>
            <a:spLocks noGrp="1"/>
          </p:cNvSpPr>
          <p:nvPr>
            <p:ph type="sldNum" sz="quarter" idx="10"/>
          </p:nvPr>
        </p:nvSpPr>
        <p:spPr/>
        <p:txBody>
          <a:bodyPr/>
          <a:lstStyle/>
          <a:p>
            <a:fld id="{AD5D51DA-AB64-40E2-BCB5-8DE7DB6F1226}" type="slidenum">
              <a:rPr lang="nl-NL" smtClean="0"/>
              <a:t>3</a:t>
            </a:fld>
            <a:endParaRPr lang="nl-NL"/>
          </a:p>
        </p:txBody>
      </p:sp>
    </p:spTree>
    <p:extLst>
      <p:ext uri="{BB962C8B-B14F-4D97-AF65-F5344CB8AC3E}">
        <p14:creationId xmlns:p14="http://schemas.microsoft.com/office/powerpoint/2010/main" val="1726034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Zie Hermsen H6</a:t>
            </a:r>
          </a:p>
          <a:p>
            <a:r>
              <a:rPr lang="nl-NL" dirty="0" smtClean="0"/>
              <a:t>Het kunnen communiceren of open staan voor communicatie kan als</a:t>
            </a:r>
            <a:r>
              <a:rPr lang="nl-NL" baseline="0" dirty="0" smtClean="0"/>
              <a:t> aan een aantal minimale functies wordt voldaan:</a:t>
            </a:r>
          </a:p>
          <a:p>
            <a:r>
              <a:rPr lang="nl-NL" baseline="0" dirty="0" smtClean="0"/>
              <a:t>Iemand moet kunnen waarnemen met de zintuigen. Zijn één of meer zintuigen onderontwikkeld , gestoord of niet in functie, dan kan dit op de hele vorming van de  verstandelijke ontwikkeling veel invloed hebben.</a:t>
            </a:r>
            <a:endParaRPr lang="nl-NL" dirty="0"/>
          </a:p>
        </p:txBody>
      </p:sp>
      <p:sp>
        <p:nvSpPr>
          <p:cNvPr id="4" name="Tijdelijke aanduiding voor dianummer 3"/>
          <p:cNvSpPr>
            <a:spLocks noGrp="1"/>
          </p:cNvSpPr>
          <p:nvPr>
            <p:ph type="sldNum" sz="quarter" idx="10"/>
          </p:nvPr>
        </p:nvSpPr>
        <p:spPr/>
        <p:txBody>
          <a:bodyPr/>
          <a:lstStyle/>
          <a:p>
            <a:fld id="{AD5D51DA-AB64-40E2-BCB5-8DE7DB6F1226}" type="slidenum">
              <a:rPr lang="nl-NL" smtClean="0"/>
              <a:t>4</a:t>
            </a:fld>
            <a:endParaRPr lang="nl-NL"/>
          </a:p>
        </p:txBody>
      </p:sp>
    </p:spTree>
    <p:extLst>
      <p:ext uri="{BB962C8B-B14F-4D97-AF65-F5344CB8AC3E}">
        <p14:creationId xmlns:p14="http://schemas.microsoft.com/office/powerpoint/2010/main" val="2568762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Zie</a:t>
            </a:r>
            <a:r>
              <a:rPr lang="nl-NL" baseline="0" dirty="0" smtClean="0"/>
              <a:t> Timmers –</a:t>
            </a:r>
            <a:r>
              <a:rPr lang="nl-NL" baseline="0" dirty="0" err="1" smtClean="0"/>
              <a:t>Huigens</a:t>
            </a:r>
            <a:r>
              <a:rPr lang="nl-NL" baseline="0" dirty="0" smtClean="0"/>
              <a:t> (1998)  H.13</a:t>
            </a:r>
          </a:p>
          <a:p>
            <a:r>
              <a:rPr lang="nl-NL" baseline="0" dirty="0" smtClean="0"/>
              <a:t> zie ook http://www.communicatiemethodenemb.nl/methoden/weerklank-methode/ </a:t>
            </a:r>
          </a:p>
          <a:p>
            <a:endParaRPr lang="nl-NL" baseline="0" dirty="0" smtClean="0"/>
          </a:p>
          <a:p>
            <a:endParaRPr lang="nl-NL" dirty="0"/>
          </a:p>
        </p:txBody>
      </p:sp>
      <p:sp>
        <p:nvSpPr>
          <p:cNvPr id="4" name="Tijdelijke aanduiding voor dianummer 3"/>
          <p:cNvSpPr>
            <a:spLocks noGrp="1"/>
          </p:cNvSpPr>
          <p:nvPr>
            <p:ph type="sldNum" sz="quarter" idx="10"/>
          </p:nvPr>
        </p:nvSpPr>
        <p:spPr/>
        <p:txBody>
          <a:bodyPr/>
          <a:lstStyle/>
          <a:p>
            <a:fld id="{AD5D51DA-AB64-40E2-BCB5-8DE7DB6F1226}" type="slidenum">
              <a:rPr lang="nl-NL" smtClean="0"/>
              <a:t>5</a:t>
            </a:fld>
            <a:endParaRPr lang="nl-NL"/>
          </a:p>
        </p:txBody>
      </p:sp>
    </p:spTree>
    <p:extLst>
      <p:ext uri="{BB962C8B-B14F-4D97-AF65-F5344CB8AC3E}">
        <p14:creationId xmlns:p14="http://schemas.microsoft.com/office/powerpoint/2010/main" val="1119115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Bij veel </a:t>
            </a:r>
            <a:r>
              <a:rPr lang="nl-NL" dirty="0" err="1" smtClean="0"/>
              <a:t>verst.bep</a:t>
            </a:r>
            <a:r>
              <a:rPr lang="nl-NL" dirty="0" smtClean="0"/>
              <a:t>. Duurt </a:t>
            </a:r>
            <a:r>
              <a:rPr lang="nl-NL" dirty="0" err="1" smtClean="0"/>
              <a:t>preverbale</a:t>
            </a:r>
            <a:r>
              <a:rPr lang="nl-NL" dirty="0" smtClean="0"/>
              <a:t> periode veel langer, of komen niet verder.  Nabootsingsdrang lijkt bij </a:t>
            </a:r>
            <a:r>
              <a:rPr lang="nl-NL" dirty="0" err="1" smtClean="0"/>
              <a:t>verst.bep</a:t>
            </a:r>
            <a:r>
              <a:rPr lang="nl-NL" dirty="0" smtClean="0"/>
              <a:t>. minder</a:t>
            </a:r>
          </a:p>
          <a:p>
            <a:endParaRPr lang="nl-NL" dirty="0" smtClean="0"/>
          </a:p>
          <a:p>
            <a:r>
              <a:rPr lang="nl-NL" dirty="0" smtClean="0"/>
              <a:t>Bij veel </a:t>
            </a:r>
            <a:r>
              <a:rPr lang="nl-NL" dirty="0" err="1" smtClean="0"/>
              <a:t>verst.bep</a:t>
            </a:r>
            <a:r>
              <a:rPr lang="nl-NL" dirty="0" smtClean="0"/>
              <a:t>. Is de passieve woordenschat groter dan de actieve woordenschat. Bv met begrijpt ‘eten’, maar kan niet zelf zeggen</a:t>
            </a:r>
            <a:r>
              <a:rPr lang="nl-NL" baseline="0" dirty="0" smtClean="0"/>
              <a:t> of vragen om eten. </a:t>
            </a:r>
          </a:p>
          <a:p>
            <a:endParaRPr lang="nl-NL" baseline="0" dirty="0" smtClean="0"/>
          </a:p>
          <a:p>
            <a:r>
              <a:rPr lang="nl-NL" baseline="0" dirty="0" smtClean="0"/>
              <a:t>Zie bv ook op http://www.logopedienieuwegein.nl/taalontwikkeling </a:t>
            </a:r>
          </a:p>
          <a:p>
            <a:endParaRPr lang="nl-NL" baseline="0" dirty="0" smtClean="0"/>
          </a:p>
          <a:p>
            <a:r>
              <a:rPr lang="nl-NL" b="1" dirty="0" smtClean="0">
                <a:effectLst/>
              </a:rPr>
              <a:t>Abstractie</a:t>
            </a:r>
            <a:r>
              <a:rPr lang="nl-NL" dirty="0" smtClean="0">
                <a:effectLst/>
              </a:rPr>
              <a:t> komt van het </a:t>
            </a:r>
            <a:r>
              <a:rPr lang="nl-NL" dirty="0" smtClean="0">
                <a:effectLst/>
                <a:hlinkClick r:id="rId3" tooltip="Latijn"/>
              </a:rPr>
              <a:t>Latijnse</a:t>
            </a:r>
            <a:r>
              <a:rPr lang="nl-NL" dirty="0" smtClean="0">
                <a:effectLst/>
              </a:rPr>
              <a:t> woord </a:t>
            </a:r>
            <a:r>
              <a:rPr lang="nl-NL" i="1" dirty="0" err="1" smtClean="0">
                <a:effectLst/>
              </a:rPr>
              <a:t>abstráhere</a:t>
            </a:r>
            <a:r>
              <a:rPr lang="nl-NL" dirty="0" smtClean="0">
                <a:effectLst/>
              </a:rPr>
              <a:t> (weglaten). Abstractie is het weglaten van alle niet-essentiële informatie en secundaire aspecten om de meer fundamentele structuren zichtbaar te maken. Zo wordt een verkorte samenvatting van een wetenschappelijk werk soms ook 'een abstract' genoemd. Wie beschikt over voldoende 'abstractievermogen' kan goed 'in grote lijnen' denken.</a:t>
            </a:r>
            <a:endParaRPr lang="nl-NL" dirty="0"/>
          </a:p>
        </p:txBody>
      </p:sp>
      <p:sp>
        <p:nvSpPr>
          <p:cNvPr id="4" name="Tijdelijke aanduiding voor dianummer 3"/>
          <p:cNvSpPr>
            <a:spLocks noGrp="1"/>
          </p:cNvSpPr>
          <p:nvPr>
            <p:ph type="sldNum" sz="quarter" idx="10"/>
          </p:nvPr>
        </p:nvSpPr>
        <p:spPr/>
        <p:txBody>
          <a:bodyPr/>
          <a:lstStyle/>
          <a:p>
            <a:fld id="{AD5D51DA-AB64-40E2-BCB5-8DE7DB6F1226}" type="slidenum">
              <a:rPr lang="nl-NL" smtClean="0"/>
              <a:t>6</a:t>
            </a:fld>
            <a:endParaRPr lang="nl-NL"/>
          </a:p>
        </p:txBody>
      </p:sp>
    </p:spTree>
    <p:extLst>
      <p:ext uri="{BB962C8B-B14F-4D97-AF65-F5344CB8AC3E}">
        <p14:creationId xmlns:p14="http://schemas.microsoft.com/office/powerpoint/2010/main" val="542212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Communicatieve signalen</a:t>
            </a:r>
            <a:r>
              <a:rPr lang="nl-NL" baseline="0" dirty="0" smtClean="0"/>
              <a:t> van EMB zijn erg subtiel. Het kennen van de bewoner is van belang! EMB zijn afhankelijk van de interpretatie van anderen!</a:t>
            </a:r>
          </a:p>
          <a:p>
            <a:r>
              <a:rPr lang="nl-NL" baseline="0" dirty="0" smtClean="0"/>
              <a:t>Onderzoeken wijzen uit dat EMB een zeer beperkt repertoire hebben om zich uit te drukken! (artikel NTZ </a:t>
            </a:r>
            <a:r>
              <a:rPr lang="nl-NL" baseline="0" dirty="0" err="1" smtClean="0"/>
              <a:t>Comm</a:t>
            </a:r>
            <a:r>
              <a:rPr lang="nl-NL" baseline="0" dirty="0" smtClean="0"/>
              <a:t> met EMB) ) </a:t>
            </a:r>
          </a:p>
          <a:p>
            <a:r>
              <a:rPr lang="nl-NL" baseline="0" dirty="0" smtClean="0"/>
              <a:t>Sommige onderzoekers zeggen dat EMB zelfde wijze ontwikkelen als normale kinderen (maar uiteraard veel langzamer ), andere onderzoekers geven aan dat EMB niet in staat zijn tot intentioneel gedrag (anderen </a:t>
            </a:r>
            <a:r>
              <a:rPr lang="nl-NL" baseline="0" dirty="0" err="1" smtClean="0"/>
              <a:t>beinlvoeden</a:t>
            </a:r>
            <a:r>
              <a:rPr lang="nl-NL" baseline="0" dirty="0" smtClean="0"/>
              <a:t>). Echter, er zijn geen onderzoeken die dit bevestigen. </a:t>
            </a:r>
          </a:p>
          <a:p>
            <a:r>
              <a:rPr lang="nl-NL" baseline="0" dirty="0" smtClean="0"/>
              <a:t>Het </a:t>
            </a:r>
            <a:r>
              <a:rPr lang="nl-NL" baseline="0" dirty="0" err="1" smtClean="0"/>
              <a:t>GedragsTaxatie</a:t>
            </a:r>
            <a:r>
              <a:rPr lang="nl-NL" baseline="0" dirty="0" smtClean="0"/>
              <a:t> Instrument (GTI) van Vlaskamp e.a. (1999) probeert mogelijkheden van EMB in kaart te brengen: 122 items binnen de sensomotorische fase (Piaget) . Gaat er vanuit dat ontwikkeling van EMB verschilt van niet EMB…</a:t>
            </a:r>
          </a:p>
          <a:p>
            <a:endParaRPr lang="nl-NL" dirty="0" smtClean="0"/>
          </a:p>
          <a:p>
            <a:r>
              <a:rPr lang="nl-NL" dirty="0" smtClean="0"/>
              <a:t>Communicatie</a:t>
            </a:r>
            <a:r>
              <a:rPr lang="nl-NL" baseline="0" dirty="0" smtClean="0"/>
              <a:t> met EMB, Vlaskamp en </a:t>
            </a:r>
            <a:r>
              <a:rPr lang="nl-NL" baseline="0" dirty="0" err="1" smtClean="0"/>
              <a:t>Oxener</a:t>
            </a:r>
            <a:r>
              <a:rPr lang="nl-NL" baseline="0" dirty="0" smtClean="0"/>
              <a:t>, NTZ </a:t>
            </a:r>
          </a:p>
          <a:p>
            <a:r>
              <a:rPr lang="nl-NL" baseline="0" dirty="0" smtClean="0"/>
              <a:t>Er zijn diverse onderzoeken gedaan naar ontwikkeling van communicatie bij EMB. Volgens Vlaskamp en </a:t>
            </a:r>
            <a:r>
              <a:rPr lang="nl-NL" baseline="0" dirty="0" err="1" smtClean="0"/>
              <a:t>Oxener</a:t>
            </a:r>
            <a:r>
              <a:rPr lang="nl-NL" baseline="0" dirty="0" smtClean="0"/>
              <a:t> is er echter weinig wetenschappelijk bewijs  t.a.v. communicatieve ontwikkeling wat voldoende input geeft om specifieke interventiemethoden echt ‘effectief’ te verklaren. </a:t>
            </a:r>
          </a:p>
          <a:p>
            <a:r>
              <a:rPr lang="nl-NL" baseline="0" dirty="0" smtClean="0"/>
              <a:t>“Om voor hen de juiste communicatie te kiezen is het van essentieel belang dat het niveau van communicatief functioneren in brede zin bekend is. Er is echter een tekort aan valide en betrouwbare instrumenten om dat te bepalen. De theoretische basis van de meeste bestaande instrumenten blijft smal ; men hanteert veelal de theoretische opvattingen die ten grondslag liggen aan de ontwikkeling van de communicatie bij niet-verstandelijk gehandicapten (…) Hoewel hierop vanuit wetenschappelijk oogpunt kritiek geleverd kan worden, blijken de meeste instrumenten in de praktijk van alledag zeer bruikbaar” (p.234)</a:t>
            </a:r>
          </a:p>
          <a:p>
            <a:r>
              <a:rPr lang="nl-NL" baseline="0" dirty="0" smtClean="0"/>
              <a:t>Helaas missen vaak evaluatieve gegevens over de effecten van de interventies…</a:t>
            </a:r>
          </a:p>
          <a:p>
            <a:endParaRPr lang="nl-NL" baseline="0" dirty="0" smtClean="0"/>
          </a:p>
          <a:p>
            <a:r>
              <a:rPr lang="nl-NL" baseline="0" dirty="0" smtClean="0"/>
              <a:t>Toch nemen we hier het uitgangspunt van </a:t>
            </a:r>
            <a:r>
              <a:rPr lang="nl-NL" baseline="0" dirty="0" err="1" smtClean="0"/>
              <a:t>TimmersHuigens</a:t>
            </a:r>
            <a:r>
              <a:rPr lang="nl-NL" baseline="0" dirty="0" smtClean="0"/>
              <a:t>, die in haar boek beschrijft wat nodig is om de ontwikkeling op communicatief gebied te ondersteunen en te stimuleren. </a:t>
            </a:r>
          </a:p>
          <a:p>
            <a:endParaRPr lang="nl-NL" dirty="0"/>
          </a:p>
        </p:txBody>
      </p:sp>
      <p:sp>
        <p:nvSpPr>
          <p:cNvPr id="4" name="Tijdelijke aanduiding voor dianummer 3"/>
          <p:cNvSpPr>
            <a:spLocks noGrp="1"/>
          </p:cNvSpPr>
          <p:nvPr>
            <p:ph type="sldNum" sz="quarter" idx="10"/>
          </p:nvPr>
        </p:nvSpPr>
        <p:spPr/>
        <p:txBody>
          <a:bodyPr/>
          <a:lstStyle/>
          <a:p>
            <a:fld id="{AD5D51DA-AB64-40E2-BCB5-8DE7DB6F1226}" type="slidenum">
              <a:rPr lang="nl-NL" smtClean="0"/>
              <a:t>7</a:t>
            </a:fld>
            <a:endParaRPr lang="nl-NL"/>
          </a:p>
        </p:txBody>
      </p:sp>
    </p:spTree>
    <p:extLst>
      <p:ext uri="{BB962C8B-B14F-4D97-AF65-F5344CB8AC3E}">
        <p14:creationId xmlns:p14="http://schemas.microsoft.com/office/powerpoint/2010/main" val="1512938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a:p>
            <a:r>
              <a:rPr lang="nl-NL" baseline="0" dirty="0" smtClean="0"/>
              <a:t>Curieus: </a:t>
            </a:r>
            <a:r>
              <a:rPr lang="nl-NL" baseline="0" dirty="0" err="1" smtClean="0"/>
              <a:t>Hog</a:t>
            </a:r>
            <a:r>
              <a:rPr lang="nl-NL" baseline="0" dirty="0" smtClean="0"/>
              <a:t> et </a:t>
            </a:r>
            <a:r>
              <a:rPr lang="nl-NL" baseline="0" dirty="0" err="1" smtClean="0"/>
              <a:t>all</a:t>
            </a:r>
            <a:r>
              <a:rPr lang="nl-NL" baseline="0" dirty="0" smtClean="0"/>
              <a:t> (2001) geeft aan dat begeleiders onderling weinig overeenstemmen qua interpretatie van gedrag /uitingsvormen bij EMB</a:t>
            </a:r>
          </a:p>
          <a:p>
            <a:endParaRPr lang="nl-NL" baseline="0" dirty="0" smtClean="0"/>
          </a:p>
          <a:p>
            <a:r>
              <a:rPr lang="nl-NL" dirty="0" smtClean="0"/>
              <a:t>Foto afkomstig van</a:t>
            </a:r>
            <a:r>
              <a:rPr lang="nl-NL" baseline="0" dirty="0" smtClean="0"/>
              <a:t> https://www.sheerenloo.nl/voor-je-familie/voor-wie-zijn-we-er/emb-ernstig-meervoudig-beperkt . Geraadpleegd 24 januari 2019</a:t>
            </a:r>
            <a:endParaRPr lang="nl-NL" dirty="0"/>
          </a:p>
        </p:txBody>
      </p:sp>
      <p:sp>
        <p:nvSpPr>
          <p:cNvPr id="4" name="Tijdelijke aanduiding voor dianummer 3"/>
          <p:cNvSpPr>
            <a:spLocks noGrp="1"/>
          </p:cNvSpPr>
          <p:nvPr>
            <p:ph type="sldNum" sz="quarter" idx="10"/>
          </p:nvPr>
        </p:nvSpPr>
        <p:spPr/>
        <p:txBody>
          <a:bodyPr/>
          <a:lstStyle/>
          <a:p>
            <a:fld id="{AD5D51DA-AB64-40E2-BCB5-8DE7DB6F1226}" type="slidenum">
              <a:rPr lang="nl-NL" smtClean="0"/>
              <a:t>8</a:t>
            </a:fld>
            <a:endParaRPr lang="nl-NL"/>
          </a:p>
        </p:txBody>
      </p:sp>
    </p:spTree>
    <p:extLst>
      <p:ext uri="{BB962C8B-B14F-4D97-AF65-F5344CB8AC3E}">
        <p14:creationId xmlns:p14="http://schemas.microsoft.com/office/powerpoint/2010/main" val="35909362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Luisterhouding kent een aantal stadia, TH benoemt deze op p. 173 (1998),</a:t>
            </a:r>
            <a:r>
              <a:rPr lang="nl-NL" baseline="0" dirty="0" smtClean="0"/>
              <a:t> in meer gedetailleerde bewoordingen</a:t>
            </a:r>
          </a:p>
          <a:p>
            <a:r>
              <a:rPr lang="nl-NL" dirty="0" smtClean="0"/>
              <a:t>https://www.youtube.com/watch?v=bAcr1OxDMsg </a:t>
            </a:r>
            <a:endParaRPr lang="nl-NL" dirty="0"/>
          </a:p>
        </p:txBody>
      </p:sp>
      <p:sp>
        <p:nvSpPr>
          <p:cNvPr id="4" name="Tijdelijke aanduiding voor dianummer 3"/>
          <p:cNvSpPr>
            <a:spLocks noGrp="1"/>
          </p:cNvSpPr>
          <p:nvPr>
            <p:ph type="sldNum" sz="quarter" idx="10"/>
          </p:nvPr>
        </p:nvSpPr>
        <p:spPr/>
        <p:txBody>
          <a:bodyPr/>
          <a:lstStyle/>
          <a:p>
            <a:fld id="{AD5D51DA-AB64-40E2-BCB5-8DE7DB6F1226}" type="slidenum">
              <a:rPr lang="nl-NL" smtClean="0"/>
              <a:t>9</a:t>
            </a:fld>
            <a:endParaRPr lang="nl-NL"/>
          </a:p>
        </p:txBody>
      </p:sp>
    </p:spTree>
    <p:extLst>
      <p:ext uri="{BB962C8B-B14F-4D97-AF65-F5344CB8AC3E}">
        <p14:creationId xmlns:p14="http://schemas.microsoft.com/office/powerpoint/2010/main" val="2106995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In de </a:t>
            </a:r>
            <a:r>
              <a:rPr lang="nl-NL" dirty="0" err="1" smtClean="0"/>
              <a:t>preverbale</a:t>
            </a:r>
            <a:r>
              <a:rPr lang="nl-NL" dirty="0" smtClean="0"/>
              <a:t> fase zijn</a:t>
            </a:r>
            <a:r>
              <a:rPr lang="nl-NL" baseline="0" dirty="0" smtClean="0"/>
              <a:t> het nog niet de woorden waar de bewoner/</a:t>
            </a:r>
            <a:r>
              <a:rPr lang="nl-NL" baseline="0" dirty="0" err="1" smtClean="0"/>
              <a:t>client</a:t>
            </a:r>
            <a:r>
              <a:rPr lang="nl-NL" baseline="0" dirty="0" smtClean="0"/>
              <a:t> op </a:t>
            </a:r>
            <a:r>
              <a:rPr lang="nl-NL" baseline="0" dirty="0" err="1" smtClean="0"/>
              <a:t>reageert,maar</a:t>
            </a:r>
            <a:r>
              <a:rPr lang="nl-NL" baseline="0" dirty="0" smtClean="0"/>
              <a:t> meer op intonatie, ritme, terugkeer van klanken, melodie. Wordt de reactie uitgebreider en vollediger, dan gaat de bewoner over naar associatief reageren, echt taalbezit. (TH 1998 p. 175)</a:t>
            </a:r>
            <a:endParaRPr lang="nl-NL" dirty="0"/>
          </a:p>
        </p:txBody>
      </p:sp>
      <p:sp>
        <p:nvSpPr>
          <p:cNvPr id="4" name="Tijdelijke aanduiding voor dianummer 3"/>
          <p:cNvSpPr>
            <a:spLocks noGrp="1"/>
          </p:cNvSpPr>
          <p:nvPr>
            <p:ph type="sldNum" sz="quarter" idx="10"/>
          </p:nvPr>
        </p:nvSpPr>
        <p:spPr/>
        <p:txBody>
          <a:bodyPr/>
          <a:lstStyle/>
          <a:p>
            <a:fld id="{AD5D51DA-AB64-40E2-BCB5-8DE7DB6F1226}" type="slidenum">
              <a:rPr lang="nl-NL" smtClean="0"/>
              <a:t>10</a:t>
            </a:fld>
            <a:endParaRPr lang="nl-NL"/>
          </a:p>
        </p:txBody>
      </p:sp>
    </p:spTree>
    <p:extLst>
      <p:ext uri="{BB962C8B-B14F-4D97-AF65-F5344CB8AC3E}">
        <p14:creationId xmlns:p14="http://schemas.microsoft.com/office/powerpoint/2010/main" val="428256704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771800" y="2193708"/>
            <a:ext cx="5326360" cy="1102519"/>
          </a:xfrm>
        </p:spPr>
        <p:txBody>
          <a:bodyPr/>
          <a:lstStyle>
            <a:lvl1pPr algn="l">
              <a:defRPr>
                <a:solidFill>
                  <a:srgbClr val="0072BA"/>
                </a:solidFill>
              </a:defRPr>
            </a:lvl1pPr>
          </a:lstStyle>
          <a:p>
            <a:r>
              <a:rPr lang="nl-NL" dirty="0" smtClean="0"/>
              <a:t>Titel</a:t>
            </a:r>
            <a:endParaRPr lang="nl-NL" dirty="0"/>
          </a:p>
        </p:txBody>
      </p:sp>
      <p:sp>
        <p:nvSpPr>
          <p:cNvPr id="3" name="Ondertitel 2"/>
          <p:cNvSpPr>
            <a:spLocks noGrp="1"/>
          </p:cNvSpPr>
          <p:nvPr>
            <p:ph type="subTitle" idx="1" hasCustomPrompt="1"/>
          </p:nvPr>
        </p:nvSpPr>
        <p:spPr>
          <a:xfrm>
            <a:off x="2771800" y="3435846"/>
            <a:ext cx="5328592" cy="899238"/>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dirty="0" smtClean="0"/>
              <a:t>Ondertitel</a:t>
            </a:r>
            <a:endParaRPr lang="nl-NL" dirty="0"/>
          </a:p>
        </p:txBody>
      </p:sp>
      <p:sp>
        <p:nvSpPr>
          <p:cNvPr id="6" name="Tijdelijke aanduiding voor dianummer 5"/>
          <p:cNvSpPr>
            <a:spLocks noGrp="1"/>
          </p:cNvSpPr>
          <p:nvPr>
            <p:ph type="sldNum" sz="quarter" idx="4"/>
          </p:nvPr>
        </p:nvSpPr>
        <p:spPr>
          <a:xfrm>
            <a:off x="6300192" y="4767263"/>
            <a:ext cx="2133600" cy="274637"/>
          </a:xfrm>
          <a:prstGeom prst="rect">
            <a:avLst/>
          </a:prstGeom>
        </p:spPr>
        <p:txBody>
          <a:bodyPr vert="horz" lIns="91440" tIns="45720" rIns="91440" bIns="45720" rtlCol="0" anchor="ctr"/>
          <a:lstStyle>
            <a:lvl1pPr algn="r">
              <a:defRPr sz="1200">
                <a:solidFill>
                  <a:schemeClr val="bg1"/>
                </a:solidFill>
                <a:latin typeface="Calibri" pitchFamily="34" charset="0"/>
                <a:cs typeface="Calibri" pitchFamily="34" charset="0"/>
              </a:defRPr>
            </a:lvl1pPr>
          </a:lstStyle>
          <a:p>
            <a:fld id="{9E1C795C-4177-4401-A4D5-D9BF7EC86F6F}" type="slidenum">
              <a:rPr lang="nl-NL" smtClean="0"/>
              <a:pPr/>
              <a:t>‹nr.›</a:t>
            </a:fld>
            <a:endParaRPr lang="nl-NL" dirty="0"/>
          </a:p>
        </p:txBody>
      </p:sp>
    </p:spTree>
    <p:extLst>
      <p:ext uri="{BB962C8B-B14F-4D97-AF65-F5344CB8AC3E}">
        <p14:creationId xmlns:p14="http://schemas.microsoft.com/office/powerpoint/2010/main" val="370035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19256" cy="857250"/>
          </a:xfrm>
        </p:spPr>
        <p:txBody>
          <a:bodyPr/>
          <a:lstStyle>
            <a:lvl1pPr algn="l">
              <a:defRPr/>
            </a:lvl1pPr>
          </a:lstStyle>
          <a:p>
            <a:r>
              <a:rPr lang="nl-NL" smtClean="0"/>
              <a:t>Klik om de stijl te bewerken</a:t>
            </a:r>
            <a:endParaRPr lang="nl-NL" dirty="0"/>
          </a:p>
        </p:txBody>
      </p:sp>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jdelijke aanduiding voor dianummer 5"/>
          <p:cNvSpPr>
            <a:spLocks noGrp="1"/>
          </p:cNvSpPr>
          <p:nvPr>
            <p:ph type="sldNum" sz="quarter" idx="4"/>
          </p:nvPr>
        </p:nvSpPr>
        <p:spPr>
          <a:xfrm>
            <a:off x="6300192" y="4767263"/>
            <a:ext cx="2133600" cy="274637"/>
          </a:xfrm>
          <a:prstGeom prst="rect">
            <a:avLst/>
          </a:prstGeom>
        </p:spPr>
        <p:txBody>
          <a:bodyPr vert="horz" lIns="91440" tIns="45720" rIns="91440" bIns="45720" rtlCol="0" anchor="ctr"/>
          <a:lstStyle>
            <a:lvl1pPr algn="r">
              <a:defRPr sz="1200">
                <a:solidFill>
                  <a:schemeClr val="bg1"/>
                </a:solidFill>
                <a:latin typeface="Calibri" pitchFamily="34" charset="0"/>
                <a:cs typeface="Calibri" pitchFamily="34" charset="0"/>
              </a:defRPr>
            </a:lvl1pPr>
          </a:lstStyle>
          <a:p>
            <a:fld id="{9E1C795C-4177-4401-A4D5-D9BF7EC86F6F}" type="slidenum">
              <a:rPr lang="nl-NL" smtClean="0"/>
              <a:pPr/>
              <a:t>‹nr.›</a:t>
            </a:fld>
            <a:endParaRPr lang="nl-NL" dirty="0"/>
          </a:p>
        </p:txBody>
      </p:sp>
    </p:spTree>
    <p:extLst>
      <p:ext uri="{BB962C8B-B14F-4D97-AF65-F5344CB8AC3E}">
        <p14:creationId xmlns:p14="http://schemas.microsoft.com/office/powerpoint/2010/main" val="1669105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5" name="Titel 1"/>
          <p:cNvSpPr>
            <a:spLocks noGrp="1"/>
          </p:cNvSpPr>
          <p:nvPr>
            <p:ph type="title"/>
          </p:nvPr>
        </p:nvSpPr>
        <p:spPr>
          <a:xfrm>
            <a:off x="467544" y="205979"/>
            <a:ext cx="8219256" cy="857250"/>
          </a:xfrm>
        </p:spPr>
        <p:txBody>
          <a:bodyPr/>
          <a:lstStyle>
            <a:lvl1pPr algn="l">
              <a:defRPr/>
            </a:lvl1pPr>
          </a:lstStyle>
          <a:p>
            <a:r>
              <a:rPr lang="nl-NL" smtClean="0"/>
              <a:t>Klik om de stijl te bewerken</a:t>
            </a:r>
            <a:endParaRPr lang="nl-NL" dirty="0"/>
          </a:p>
        </p:txBody>
      </p:sp>
      <p:sp>
        <p:nvSpPr>
          <p:cNvPr id="6" name="Tijdelijke aanduiding voor dianummer 5"/>
          <p:cNvSpPr>
            <a:spLocks noGrp="1"/>
          </p:cNvSpPr>
          <p:nvPr>
            <p:ph type="sldNum" sz="quarter" idx="4"/>
          </p:nvPr>
        </p:nvSpPr>
        <p:spPr>
          <a:xfrm>
            <a:off x="6300192" y="4767263"/>
            <a:ext cx="2133600" cy="274637"/>
          </a:xfrm>
          <a:prstGeom prst="rect">
            <a:avLst/>
          </a:prstGeom>
        </p:spPr>
        <p:txBody>
          <a:bodyPr vert="horz" lIns="91440" tIns="45720" rIns="91440" bIns="45720" rtlCol="0" anchor="ctr"/>
          <a:lstStyle>
            <a:lvl1pPr algn="r">
              <a:defRPr sz="1200">
                <a:solidFill>
                  <a:schemeClr val="bg1"/>
                </a:solidFill>
                <a:latin typeface="Calibri" pitchFamily="34" charset="0"/>
                <a:cs typeface="Calibri" pitchFamily="34" charset="0"/>
              </a:defRPr>
            </a:lvl1pPr>
          </a:lstStyle>
          <a:p>
            <a:fld id="{9E1C795C-4177-4401-A4D5-D9BF7EC86F6F}" type="slidenum">
              <a:rPr lang="nl-NL" smtClean="0"/>
              <a:pPr/>
              <a:t>‹nr.›</a:t>
            </a:fld>
            <a:endParaRPr lang="nl-NL" dirty="0"/>
          </a:p>
        </p:txBody>
      </p:sp>
    </p:spTree>
    <p:extLst>
      <p:ext uri="{BB962C8B-B14F-4D97-AF65-F5344CB8AC3E}">
        <p14:creationId xmlns:p14="http://schemas.microsoft.com/office/powerpoint/2010/main" val="3470412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el en obje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
        <p:nvSpPr>
          <p:cNvPr id="4" name="Tijdelijke aanduiding voor dianummer 5"/>
          <p:cNvSpPr>
            <a:spLocks noGrp="1"/>
          </p:cNvSpPr>
          <p:nvPr>
            <p:ph type="sldNum" sz="quarter" idx="4"/>
          </p:nvPr>
        </p:nvSpPr>
        <p:spPr>
          <a:xfrm>
            <a:off x="6300192" y="4767263"/>
            <a:ext cx="2133600" cy="274637"/>
          </a:xfrm>
          <a:prstGeom prst="rect">
            <a:avLst/>
          </a:prstGeom>
        </p:spPr>
        <p:txBody>
          <a:bodyPr vert="horz" lIns="91440" tIns="45720" rIns="91440" bIns="45720" rtlCol="0" anchor="ctr"/>
          <a:lstStyle>
            <a:lvl1pPr algn="r">
              <a:defRPr sz="1200">
                <a:solidFill>
                  <a:schemeClr val="accent4">
                    <a:lumMod val="50000"/>
                  </a:schemeClr>
                </a:solidFill>
                <a:latin typeface="Calibri" pitchFamily="34" charset="0"/>
                <a:cs typeface="Calibri" pitchFamily="34" charset="0"/>
              </a:defRPr>
            </a:lvl1pPr>
          </a:lstStyle>
          <a:p>
            <a:fld id="{9E1C795C-4177-4401-A4D5-D9BF7EC86F6F}" type="slidenum">
              <a:rPr lang="nl-NL" smtClean="0"/>
              <a:pPr/>
              <a:t>‹nr.›</a:t>
            </a:fld>
            <a:endParaRPr lang="nl-NL" dirty="0"/>
          </a:p>
        </p:txBody>
      </p:sp>
    </p:spTree>
    <p:extLst>
      <p:ext uri="{BB962C8B-B14F-4D97-AF65-F5344CB8AC3E}">
        <p14:creationId xmlns:p14="http://schemas.microsoft.com/office/powerpoint/2010/main" val="1200040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angepaste indel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el 1"/>
          <p:cNvSpPr>
            <a:spLocks noGrp="1"/>
          </p:cNvSpPr>
          <p:nvPr>
            <p:ph type="title"/>
          </p:nvPr>
        </p:nvSpPr>
        <p:spPr>
          <a:xfrm>
            <a:off x="467544" y="205979"/>
            <a:ext cx="8219256" cy="857250"/>
          </a:xfrm>
        </p:spPr>
        <p:txBody>
          <a:bodyPr/>
          <a:lstStyle>
            <a:lvl1pPr algn="l">
              <a:defRPr/>
            </a:lvl1pPr>
          </a:lstStyle>
          <a:p>
            <a:r>
              <a:rPr lang="nl-NL" smtClean="0"/>
              <a:t>Klik om de stijl te bewerken</a:t>
            </a:r>
            <a:endParaRPr lang="nl-NL" dirty="0"/>
          </a:p>
        </p:txBody>
      </p:sp>
      <p:sp>
        <p:nvSpPr>
          <p:cNvPr id="5" name="Tijdelijke aanduiding voor inhoud 2"/>
          <p:cNvSpPr>
            <a:spLocks noGrp="1"/>
          </p:cNvSpPr>
          <p:nvPr>
            <p:ph idx="1"/>
          </p:nvPr>
        </p:nvSpPr>
        <p:spPr>
          <a:xfrm>
            <a:off x="457200" y="1200151"/>
            <a:ext cx="8229600" cy="3394472"/>
          </a:xfrm>
        </p:spPr>
        <p:txBody>
          <a:bodyPr/>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dirty="0"/>
          </a:p>
        </p:txBody>
      </p:sp>
    </p:spTree>
    <p:extLst>
      <p:ext uri="{BB962C8B-B14F-4D97-AF65-F5344CB8AC3E}">
        <p14:creationId xmlns:p14="http://schemas.microsoft.com/office/powerpoint/2010/main" val="186462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0" y="1995686"/>
            <a:ext cx="9144000" cy="1102519"/>
          </a:xfrm>
        </p:spPr>
        <p:txBody>
          <a:bodyPr>
            <a:normAutofit/>
          </a:bodyPr>
          <a:lstStyle>
            <a:lvl1pPr algn="ctr">
              <a:defRPr sz="4000"/>
            </a:lvl1pPr>
          </a:lstStyle>
          <a:p>
            <a:r>
              <a:rPr lang="nl-NL" dirty="0" smtClean="0"/>
              <a:t>Titel</a:t>
            </a:r>
            <a:endParaRPr lang="nl-NL" dirty="0"/>
          </a:p>
        </p:txBody>
      </p:sp>
    </p:spTree>
    <p:extLst>
      <p:ext uri="{BB962C8B-B14F-4D97-AF65-F5344CB8AC3E}">
        <p14:creationId xmlns:p14="http://schemas.microsoft.com/office/powerpoint/2010/main" val="572203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nl-NL" dirty="0" smtClean="0"/>
              <a:t>Klik om de modelstijlen te bewerken</a:t>
            </a:r>
          </a:p>
          <a:p>
            <a:pPr lvl="1"/>
            <a:r>
              <a:rPr lang="nl-NL" dirty="0" smtClean="0"/>
              <a:t>Tweede niveau</a:t>
            </a:r>
          </a:p>
          <a:p>
            <a:pPr lvl="2"/>
            <a:r>
              <a:rPr lang="nl-NL" dirty="0" smtClean="0"/>
              <a:t>Derde </a:t>
            </a:r>
            <a:r>
              <a:rPr lang="nl-NL" dirty="0" err="1" smtClean="0"/>
              <a:t>niveaau</a:t>
            </a:r>
            <a:endParaRPr lang="nl-NL" dirty="0" smtClean="0"/>
          </a:p>
          <a:p>
            <a:pPr lvl="3"/>
            <a:r>
              <a:rPr lang="nl-NL" dirty="0" smtClean="0"/>
              <a:t>Vierde niveau</a:t>
            </a:r>
          </a:p>
          <a:p>
            <a:pPr lvl="4"/>
            <a:r>
              <a:rPr lang="nl-NL" dirty="0" smtClean="0"/>
              <a:t>Vijfde niveau</a:t>
            </a:r>
            <a:endParaRPr lang="nl-NL" dirty="0"/>
          </a:p>
        </p:txBody>
      </p:sp>
      <p:sp>
        <p:nvSpPr>
          <p:cNvPr id="4" name="Tijdelijke aanduiding voor dianummer 5"/>
          <p:cNvSpPr>
            <a:spLocks noGrp="1"/>
          </p:cNvSpPr>
          <p:nvPr>
            <p:ph type="sldNum" sz="quarter" idx="4"/>
          </p:nvPr>
        </p:nvSpPr>
        <p:spPr>
          <a:xfrm>
            <a:off x="6300192" y="4767263"/>
            <a:ext cx="2133600" cy="274637"/>
          </a:xfrm>
          <a:prstGeom prst="rect">
            <a:avLst/>
          </a:prstGeom>
        </p:spPr>
        <p:txBody>
          <a:bodyPr vert="horz" lIns="91440" tIns="45720" rIns="91440" bIns="45720" rtlCol="0" anchor="ctr"/>
          <a:lstStyle>
            <a:lvl1pPr algn="r">
              <a:defRPr sz="1200">
                <a:solidFill>
                  <a:schemeClr val="bg1"/>
                </a:solidFill>
                <a:latin typeface="Calibri" pitchFamily="34" charset="0"/>
                <a:cs typeface="Calibri" pitchFamily="34" charset="0"/>
              </a:defRPr>
            </a:lvl1pPr>
          </a:lstStyle>
          <a:p>
            <a:fld id="{9E1C795C-4177-4401-A4D5-D9BF7EC86F6F}" type="slidenum">
              <a:rPr lang="nl-NL" smtClean="0"/>
              <a:pPr/>
              <a:t>‹nr.›</a:t>
            </a:fld>
            <a:endParaRPr lang="nl-NL" dirty="0"/>
          </a:p>
        </p:txBody>
      </p:sp>
    </p:spTree>
    <p:extLst>
      <p:ext uri="{BB962C8B-B14F-4D97-AF65-F5344CB8AC3E}">
        <p14:creationId xmlns:p14="http://schemas.microsoft.com/office/powerpoint/2010/main" val="22812347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ftr="0" dt="0"/>
  <p:txStyles>
    <p:titleStyle>
      <a:lvl1pPr algn="l" defTabSz="914400" rtl="0" eaLnBrk="1" latinLnBrk="0" hangingPunct="1">
        <a:spcBef>
          <a:spcPct val="0"/>
        </a:spcBef>
        <a:buNone/>
        <a:defRPr sz="4000" kern="1200">
          <a:solidFill>
            <a:srgbClr val="0072BA"/>
          </a:solidFill>
          <a:latin typeface="Calibri" pitchFamily="34" charset="0"/>
          <a:ea typeface="+mj-ea"/>
          <a:cs typeface="Calibri"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accent4">
              <a:lumMod val="50000"/>
            </a:schemeClr>
          </a:solidFill>
          <a:latin typeface="Calibri" pitchFamily="34" charset="0"/>
          <a:ea typeface="+mn-ea"/>
          <a:cs typeface="Calibri" pitchFamily="34" charset="0"/>
        </a:defRPr>
      </a:lvl1pPr>
      <a:lvl2pPr marL="742950" indent="-285750" algn="l" defTabSz="914400" rtl="0" eaLnBrk="1" latinLnBrk="0" hangingPunct="1">
        <a:spcBef>
          <a:spcPct val="20000"/>
        </a:spcBef>
        <a:buFont typeface="Arial" panose="020B0604020202020204" pitchFamily="34" charset="0"/>
        <a:buChar char="–"/>
        <a:defRPr sz="2600" kern="1200">
          <a:solidFill>
            <a:schemeClr val="accent4">
              <a:lumMod val="50000"/>
            </a:schemeClr>
          </a:solidFill>
          <a:latin typeface="Calibri" pitchFamily="34" charset="0"/>
          <a:ea typeface="+mn-ea"/>
          <a:cs typeface="Calibri"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4">
              <a:lumMod val="50000"/>
            </a:schemeClr>
          </a:solidFill>
          <a:latin typeface="Calibri" pitchFamily="34" charset="0"/>
          <a:ea typeface="+mn-ea"/>
          <a:cs typeface="Calibri"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Calibri" pitchFamily="34" charset="0"/>
          <a:ea typeface="+mn-ea"/>
          <a:cs typeface="Calibri"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4">
              <a:lumMod val="50000"/>
            </a:schemeClr>
          </a:solidFill>
          <a:latin typeface="Calibri" pitchFamily="34" charset="0"/>
          <a:ea typeface="+mn-ea"/>
          <a:cs typeface="Calibri"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ikkannietpraten.sclera.be/documenten/concrete_verwijzers.pdf" TargetMode="External"/><Relationship Id="rId7"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clera.be/nl/vzw/home" TargetMode="External"/><Relationship Id="rId7"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www.pictoagenda.n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ensomotorische-integratie.nl/Sensomotorische-integratie.htm" TargetMode="External"/><Relationship Id="rId2" Type="http://schemas.openxmlformats.org/officeDocument/2006/relationships/hyperlink" Target="http://www.ervaarhetmaar.n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771800" y="2193708"/>
            <a:ext cx="5326360" cy="666074"/>
          </a:xfrm>
        </p:spPr>
        <p:txBody>
          <a:bodyPr>
            <a:normAutofit fontScale="90000"/>
          </a:bodyPr>
          <a:lstStyle/>
          <a:p>
            <a:r>
              <a:rPr lang="nl-NL" sz="3600" dirty="0"/>
              <a:t/>
            </a:r>
            <a:br>
              <a:rPr lang="nl-NL" sz="3600" dirty="0"/>
            </a:br>
            <a:r>
              <a:rPr lang="nl-NL" sz="3600" dirty="0"/>
              <a:t>Communiceren met </a:t>
            </a:r>
            <a:r>
              <a:rPr lang="nl-NL" sz="3600" dirty="0" smtClean="0"/>
              <a:t>mensen met een verstandelijke beperking </a:t>
            </a:r>
            <a:endParaRPr lang="nl-NL" sz="3600" dirty="0"/>
          </a:p>
        </p:txBody>
      </p:sp>
      <p:sp>
        <p:nvSpPr>
          <p:cNvPr id="3" name="Ondertitel 2"/>
          <p:cNvSpPr>
            <a:spLocks noGrp="1"/>
          </p:cNvSpPr>
          <p:nvPr>
            <p:ph type="subTitle" idx="1"/>
          </p:nvPr>
        </p:nvSpPr>
        <p:spPr>
          <a:xfrm>
            <a:off x="2791139" y="3435846"/>
            <a:ext cx="4800600" cy="1007250"/>
          </a:xfrm>
        </p:spPr>
        <p:txBody>
          <a:bodyPr>
            <a:normAutofit/>
          </a:bodyPr>
          <a:lstStyle/>
          <a:p>
            <a:r>
              <a:rPr lang="nl-NL" sz="1500" dirty="0"/>
              <a:t>Nellie </a:t>
            </a:r>
            <a:r>
              <a:rPr lang="nl-NL" sz="1500" dirty="0" smtClean="0"/>
              <a:t>Oversluizen – van Rijn</a:t>
            </a:r>
            <a:endParaRPr lang="nl-NL" sz="1500" dirty="0"/>
          </a:p>
          <a:p>
            <a:r>
              <a:rPr lang="nl-NL" sz="1500" dirty="0" smtClean="0"/>
              <a:t>Opleidingsdocent Verpleegkunde CHE</a:t>
            </a:r>
          </a:p>
          <a:p>
            <a:r>
              <a:rPr lang="nl-NL" sz="1500" dirty="0" smtClean="0"/>
              <a:t>2018-2019</a:t>
            </a:r>
            <a:endParaRPr lang="nl-NL" sz="1500" dirty="0"/>
          </a:p>
        </p:txBody>
      </p:sp>
      <p:pic>
        <p:nvPicPr>
          <p:cNvPr id="4" name="Afbeelding 3"/>
          <p:cNvPicPr>
            <a:picLocks noChangeAspect="1"/>
          </p:cNvPicPr>
          <p:nvPr/>
        </p:nvPicPr>
        <p:blipFill rotWithShape="1">
          <a:blip r:embed="rId2"/>
          <a:srcRect l="73236" t="16800" r="17708" b="75500"/>
          <a:stretch/>
        </p:blipFill>
        <p:spPr>
          <a:xfrm>
            <a:off x="1156476" y="20520"/>
            <a:ext cx="1833819" cy="877044"/>
          </a:xfrm>
          <a:prstGeom prst="rect">
            <a:avLst/>
          </a:prstGeom>
        </p:spPr>
      </p:pic>
      <p:pic>
        <p:nvPicPr>
          <p:cNvPr id="5" name="Picture 2"/>
          <p:cNvPicPr/>
          <p:nvPr/>
        </p:nvPicPr>
        <p:blipFill>
          <a:blip r:embed="rId3">
            <a:extLst>
              <a:ext uri="{28A0092B-C50C-407E-A947-70E740481C1C}">
                <a14:useLocalDpi xmlns:a14="http://schemas.microsoft.com/office/drawing/2010/main" val="0"/>
              </a:ext>
            </a:extLst>
          </a:blip>
          <a:stretch>
            <a:fillRect/>
          </a:stretch>
        </p:blipFill>
        <p:spPr>
          <a:xfrm>
            <a:off x="1194435" y="4840002"/>
            <a:ext cx="582930" cy="204788"/>
          </a:xfrm>
          <a:prstGeom prst="rect">
            <a:avLst/>
          </a:prstGeom>
        </p:spPr>
      </p:pic>
    </p:spTree>
    <p:extLst>
      <p:ext uri="{BB962C8B-B14F-4D97-AF65-F5344CB8AC3E}">
        <p14:creationId xmlns:p14="http://schemas.microsoft.com/office/powerpoint/2010/main" val="4123347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Preverbale</a:t>
            </a:r>
            <a:r>
              <a:rPr lang="nl-NL" dirty="0" smtClean="0"/>
              <a:t> fase (2)</a:t>
            </a:r>
            <a:endParaRPr lang="nl-NL" dirty="0"/>
          </a:p>
        </p:txBody>
      </p:sp>
      <p:sp>
        <p:nvSpPr>
          <p:cNvPr id="3" name="Tijdelijke aanduiding voor inhoud 2"/>
          <p:cNvSpPr>
            <a:spLocks noGrp="1"/>
          </p:cNvSpPr>
          <p:nvPr>
            <p:ph idx="1"/>
          </p:nvPr>
        </p:nvSpPr>
        <p:spPr/>
        <p:txBody>
          <a:bodyPr>
            <a:normAutofit fontScale="77500" lnSpcReduction="20000"/>
          </a:bodyPr>
          <a:lstStyle/>
          <a:p>
            <a:endParaRPr lang="nl-NL" dirty="0" smtClean="0"/>
          </a:p>
          <a:p>
            <a:r>
              <a:rPr lang="nl-NL" dirty="0" smtClean="0"/>
              <a:t>Opbouw </a:t>
            </a:r>
            <a:r>
              <a:rPr lang="nl-NL" dirty="0" err="1" smtClean="0"/>
              <a:t>preverbale</a:t>
            </a:r>
            <a:r>
              <a:rPr lang="nl-NL" dirty="0" smtClean="0"/>
              <a:t> taalbezit </a:t>
            </a:r>
          </a:p>
          <a:p>
            <a:pPr lvl="1"/>
            <a:r>
              <a:rPr lang="nl-NL" dirty="0" smtClean="0"/>
              <a:t>Onderscheid geluiden-menselijke stem-begrijpt geluiden- begrijpt signaal woorden- begrijpt korte zinnen – reageert met mimiek op opdrachten</a:t>
            </a:r>
          </a:p>
          <a:p>
            <a:endParaRPr lang="nl-NL" dirty="0" smtClean="0"/>
          </a:p>
          <a:p>
            <a:r>
              <a:rPr lang="nl-NL" dirty="0" smtClean="0"/>
              <a:t>Onderbouw van het taalgebruik</a:t>
            </a:r>
          </a:p>
          <a:p>
            <a:pPr lvl="1"/>
            <a:r>
              <a:rPr lang="nl-NL" dirty="0" smtClean="0"/>
              <a:t>Reageert op taalspelletjes: hard-zacht, laag-hoog, rijmwoorden e.d. </a:t>
            </a:r>
          </a:p>
          <a:p>
            <a:pPr lvl="1"/>
            <a:r>
              <a:rPr lang="nl-NL" dirty="0" smtClean="0"/>
              <a:t>Mondbeleving door blazen, aanraken, vreugde beleven aan de menselijke stem</a:t>
            </a:r>
          </a:p>
          <a:p>
            <a:endParaRPr lang="nl-NL" dirty="0"/>
          </a:p>
        </p:txBody>
      </p:sp>
    </p:spTree>
    <p:extLst>
      <p:ext uri="{BB962C8B-B14F-4D97-AF65-F5344CB8AC3E}">
        <p14:creationId xmlns:p14="http://schemas.microsoft.com/office/powerpoint/2010/main" val="1970262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5900" y="114539"/>
            <a:ext cx="6515100" cy="1028700"/>
          </a:xfrm>
        </p:spPr>
        <p:txBody>
          <a:bodyPr>
            <a:normAutofit/>
          </a:bodyPr>
          <a:lstStyle/>
          <a:p>
            <a:r>
              <a:rPr lang="nl-NL" dirty="0" smtClean="0"/>
              <a:t>Sensomotorische integratie</a:t>
            </a:r>
            <a:endParaRPr lang="nl-NL" dirty="0"/>
          </a:p>
        </p:txBody>
      </p:sp>
      <p:sp>
        <p:nvSpPr>
          <p:cNvPr id="3" name="Tijdelijke aanduiding voor inhoud 2"/>
          <p:cNvSpPr>
            <a:spLocks noGrp="1"/>
          </p:cNvSpPr>
          <p:nvPr>
            <p:ph idx="1"/>
          </p:nvPr>
        </p:nvSpPr>
        <p:spPr>
          <a:xfrm>
            <a:off x="467544" y="1200150"/>
            <a:ext cx="8208912" cy="3801870"/>
          </a:xfrm>
        </p:spPr>
        <p:txBody>
          <a:bodyPr>
            <a:normAutofit fontScale="62500" lnSpcReduction="20000"/>
          </a:bodyPr>
          <a:lstStyle/>
          <a:p>
            <a:pPr marL="0" indent="0">
              <a:buNone/>
            </a:pPr>
            <a:r>
              <a:rPr lang="nl-NL" b="0" dirty="0" smtClean="0"/>
              <a:t>=Samenspel tussen zintuigen en bewegen</a:t>
            </a:r>
          </a:p>
          <a:p>
            <a:r>
              <a:rPr lang="nl-NL" dirty="0" smtClean="0"/>
              <a:t>Zonder bewegen geen begrijpen </a:t>
            </a:r>
          </a:p>
          <a:p>
            <a:r>
              <a:rPr lang="nl-NL" dirty="0" smtClean="0"/>
              <a:t>Ervaren van het lichaam door bewegen:</a:t>
            </a:r>
          </a:p>
          <a:p>
            <a:pPr lvl="1"/>
            <a:r>
              <a:rPr lang="nl-NL" dirty="0" smtClean="0"/>
              <a:t>Bewegingsspelletjes</a:t>
            </a:r>
          </a:p>
          <a:p>
            <a:pPr lvl="1"/>
            <a:r>
              <a:rPr lang="nl-NL" dirty="0" smtClean="0"/>
              <a:t>Bewust aanraken  van het lichaam</a:t>
            </a:r>
          </a:p>
          <a:p>
            <a:pPr lvl="1"/>
            <a:r>
              <a:rPr lang="nl-NL" dirty="0" smtClean="0"/>
              <a:t>Bewegen via materiaal /voelen</a:t>
            </a:r>
          </a:p>
          <a:p>
            <a:pPr lvl="1"/>
            <a:r>
              <a:rPr lang="nl-NL" dirty="0" smtClean="0"/>
              <a:t>Grijpen</a:t>
            </a:r>
          </a:p>
          <a:p>
            <a:pPr lvl="1"/>
            <a:r>
              <a:rPr lang="nl-NL" dirty="0" smtClean="0"/>
              <a:t>Oogfixatie </a:t>
            </a:r>
          </a:p>
          <a:p>
            <a:pPr lvl="1"/>
            <a:r>
              <a:rPr lang="nl-NL" dirty="0" smtClean="0"/>
              <a:t>Volgspelletjes (met geluid, materiaal, mens) </a:t>
            </a:r>
          </a:p>
          <a:p>
            <a:pPr lvl="1"/>
            <a:r>
              <a:rPr lang="nl-NL" dirty="0" smtClean="0"/>
              <a:t>Mondmusculatuur –spelletjes én eten</a:t>
            </a:r>
          </a:p>
          <a:p>
            <a:endParaRPr lang="nl-NL" dirty="0" smtClean="0"/>
          </a:p>
          <a:p>
            <a:r>
              <a:rPr lang="nl-NL" dirty="0" smtClean="0"/>
              <a:t>NB: Kennis hebben van en rekening houden met specifieke verwerking  van prikkels v.d. persoon</a:t>
            </a:r>
          </a:p>
          <a:p>
            <a:pPr marL="342900" lvl="1" indent="0">
              <a:buNone/>
            </a:pPr>
            <a:endParaRPr lang="nl-NL" dirty="0" smtClean="0"/>
          </a:p>
        </p:txBody>
      </p:sp>
    </p:spTree>
    <p:extLst>
      <p:ext uri="{BB962C8B-B14F-4D97-AF65-F5344CB8AC3E}">
        <p14:creationId xmlns:p14="http://schemas.microsoft.com/office/powerpoint/2010/main" val="1235373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5900" y="205978"/>
            <a:ext cx="6172200" cy="1123634"/>
          </a:xfrm>
        </p:spPr>
        <p:txBody>
          <a:bodyPr>
            <a:normAutofit fontScale="90000"/>
          </a:bodyPr>
          <a:lstStyle/>
          <a:p>
            <a:pPr lvl="0"/>
            <a:r>
              <a:rPr lang="nl-NL" dirty="0" smtClean="0"/>
              <a:t>Spreken bij </a:t>
            </a:r>
            <a:r>
              <a:rPr lang="nl-NL" dirty="0" err="1" smtClean="0"/>
              <a:t>lichaamsgebonden</a:t>
            </a:r>
            <a:r>
              <a:rPr lang="nl-NL" dirty="0" smtClean="0"/>
              <a:t> ordening 	 </a:t>
            </a:r>
            <a:br>
              <a:rPr lang="nl-NL" dirty="0" smtClean="0"/>
            </a:br>
            <a:endParaRPr lang="nl-NL" dirty="0"/>
          </a:p>
        </p:txBody>
      </p:sp>
      <p:sp>
        <p:nvSpPr>
          <p:cNvPr id="3" name="Tijdelijke aanduiding voor inhoud 2"/>
          <p:cNvSpPr>
            <a:spLocks noGrp="1"/>
          </p:cNvSpPr>
          <p:nvPr>
            <p:ph idx="1"/>
          </p:nvPr>
        </p:nvSpPr>
        <p:spPr>
          <a:xfrm>
            <a:off x="1115616" y="1167594"/>
            <a:ext cx="7560840" cy="3975906"/>
          </a:xfrm>
        </p:spPr>
        <p:txBody>
          <a:bodyPr>
            <a:normAutofit fontScale="92500" lnSpcReduction="10000"/>
          </a:bodyPr>
          <a:lstStyle/>
          <a:p>
            <a:r>
              <a:rPr lang="nl-NL" sz="2200" dirty="0" smtClean="0"/>
              <a:t>Spreek bij alles wat je doet</a:t>
            </a:r>
          </a:p>
          <a:p>
            <a:r>
              <a:rPr lang="nl-NL" sz="2200" dirty="0" smtClean="0"/>
              <a:t>Benoem, leg kort uit</a:t>
            </a:r>
          </a:p>
          <a:p>
            <a:r>
              <a:rPr lang="nl-NL" sz="2200" dirty="0" smtClean="0"/>
              <a:t>Herhaal veel</a:t>
            </a:r>
          </a:p>
          <a:p>
            <a:r>
              <a:rPr lang="nl-NL" sz="2200" dirty="0" smtClean="0"/>
              <a:t>Gebruik ondersteunende communicatiemiddelen</a:t>
            </a:r>
          </a:p>
          <a:p>
            <a:r>
              <a:rPr lang="nl-NL" sz="2200" dirty="0" smtClean="0"/>
              <a:t>Reageer op elke communicatiepoging</a:t>
            </a:r>
          </a:p>
          <a:p>
            <a:r>
              <a:rPr lang="nl-NL" sz="2200" dirty="0" smtClean="0"/>
              <a:t>Veel gebruik van intonatie en mimiek</a:t>
            </a:r>
          </a:p>
          <a:p>
            <a:r>
              <a:rPr lang="nl-NL" sz="2200" dirty="0" smtClean="0"/>
              <a:t>Geeft tijd om terug te reageren</a:t>
            </a:r>
          </a:p>
          <a:p>
            <a:r>
              <a:rPr lang="nl-NL" sz="2200" dirty="0" smtClean="0"/>
              <a:t>Help eventueel reactie mogelijk te maken</a:t>
            </a:r>
          </a:p>
          <a:p>
            <a:r>
              <a:rPr lang="nl-NL" sz="2200" dirty="0" smtClean="0"/>
              <a:t>Proces is belangrijker dan product: plezier</a:t>
            </a:r>
            <a:r>
              <a:rPr lang="nl-NL" sz="2200" dirty="0" smtClean="0"/>
              <a:t>!</a:t>
            </a:r>
          </a:p>
          <a:p>
            <a:pPr marL="0" indent="0">
              <a:buNone/>
            </a:pPr>
            <a:endParaRPr lang="nl-NL" sz="2200" dirty="0" smtClean="0"/>
          </a:p>
          <a:p>
            <a:pPr marL="0" indent="0">
              <a:buNone/>
            </a:pPr>
            <a:r>
              <a:rPr lang="nl-NL" sz="2200" dirty="0" smtClean="0"/>
              <a:t>Let </a:t>
            </a:r>
            <a:r>
              <a:rPr lang="nl-NL" sz="2200" dirty="0" smtClean="0"/>
              <a:t>op stoorzenders: zorg voor prettig en veilig!</a:t>
            </a:r>
            <a:endParaRPr lang="nl-NL" sz="2600" dirty="0" smtClean="0"/>
          </a:p>
          <a:p>
            <a:endParaRPr lang="nl-NL" dirty="0"/>
          </a:p>
        </p:txBody>
      </p:sp>
    </p:spTree>
    <p:extLst>
      <p:ext uri="{BB962C8B-B14F-4D97-AF65-F5344CB8AC3E}">
        <p14:creationId xmlns:p14="http://schemas.microsoft.com/office/powerpoint/2010/main" val="11978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Basale Stimulatie </a:t>
            </a:r>
            <a:endParaRPr lang="nl-NL" dirty="0"/>
          </a:p>
        </p:txBody>
      </p:sp>
      <p:sp>
        <p:nvSpPr>
          <p:cNvPr id="3" name="Tijdelijke aanduiding voor inhoud 2"/>
          <p:cNvSpPr>
            <a:spLocks noGrp="1"/>
          </p:cNvSpPr>
          <p:nvPr>
            <p:ph idx="1"/>
          </p:nvPr>
        </p:nvSpPr>
        <p:spPr>
          <a:xfrm>
            <a:off x="611560" y="1314450"/>
            <a:ext cx="8064896" cy="3741576"/>
          </a:xfrm>
        </p:spPr>
        <p:txBody>
          <a:bodyPr>
            <a:normAutofit fontScale="70000" lnSpcReduction="20000"/>
          </a:bodyPr>
          <a:lstStyle/>
          <a:p>
            <a:r>
              <a:rPr lang="nl-NL" b="0" dirty="0" smtClean="0"/>
              <a:t>Vooral bij mensen met ernstig meervoudige beperkingen (EMB)</a:t>
            </a:r>
          </a:p>
          <a:p>
            <a:r>
              <a:rPr lang="nl-NL" dirty="0" smtClean="0"/>
              <a:t>Compenseren van gebrek aan zelf-bewegen, zelf-ervaren </a:t>
            </a:r>
          </a:p>
          <a:p>
            <a:r>
              <a:rPr lang="nl-NL" dirty="0" smtClean="0"/>
              <a:t>In contact komen met het eigen lichaam en contact ervaren middels Waarnemen, Bewegen en </a:t>
            </a:r>
            <a:r>
              <a:rPr lang="nl-NL" dirty="0" smtClean="0"/>
              <a:t>Communicatie</a:t>
            </a:r>
          </a:p>
          <a:p>
            <a:r>
              <a:rPr lang="nl-NL" dirty="0" smtClean="0"/>
              <a:t>Somatische </a:t>
            </a:r>
            <a:r>
              <a:rPr lang="nl-NL" dirty="0" smtClean="0"/>
              <a:t>prikkels (rustige diepe druk, </a:t>
            </a:r>
            <a:r>
              <a:rPr lang="nl-NL" dirty="0" err="1" smtClean="0"/>
              <a:t>symetrisch</a:t>
            </a:r>
            <a:r>
              <a:rPr lang="nl-NL" dirty="0" smtClean="0"/>
              <a:t>/beider </a:t>
            </a:r>
            <a:r>
              <a:rPr lang="nl-NL" dirty="0" err="1" smtClean="0"/>
              <a:t>zijds</a:t>
            </a:r>
            <a:r>
              <a:rPr lang="nl-NL" dirty="0" smtClean="0"/>
              <a:t>,  op niet-overgevoelige plaatsen als schouders, arm, been) </a:t>
            </a:r>
            <a:endParaRPr lang="nl-NL" dirty="0" smtClean="0"/>
          </a:p>
          <a:p>
            <a:r>
              <a:rPr lang="nl-NL" dirty="0" smtClean="0"/>
              <a:t>Vestibulaire </a:t>
            </a:r>
            <a:r>
              <a:rPr lang="nl-NL" dirty="0" smtClean="0"/>
              <a:t>prikkels: evenwicht prikkelen door rollen, optillen, schommelen </a:t>
            </a:r>
            <a:r>
              <a:rPr lang="nl-NL" dirty="0" smtClean="0"/>
              <a:t>e.d.</a:t>
            </a:r>
          </a:p>
          <a:p>
            <a:r>
              <a:rPr lang="nl-NL" dirty="0" err="1" smtClean="0"/>
              <a:t>Vibratorische</a:t>
            </a:r>
            <a:r>
              <a:rPr lang="nl-NL" dirty="0" smtClean="0"/>
              <a:t> </a:t>
            </a:r>
            <a:r>
              <a:rPr lang="nl-NL" dirty="0" smtClean="0"/>
              <a:t>prikkels: met bv hand of voet geluiden  laten voelen  via </a:t>
            </a:r>
            <a:r>
              <a:rPr lang="nl-NL" dirty="0" err="1" smtClean="0"/>
              <a:t>klankbox</a:t>
            </a:r>
            <a:r>
              <a:rPr lang="nl-NL" dirty="0" smtClean="0"/>
              <a:t>, eigen borstkas, lippen e.d.</a:t>
            </a:r>
          </a:p>
          <a:p>
            <a:endParaRPr lang="nl-NL" dirty="0" smtClean="0"/>
          </a:p>
          <a:p>
            <a:r>
              <a:rPr lang="nl-NL" dirty="0" smtClean="0"/>
              <a:t>Alles vergezeld laten gaan met spraak</a:t>
            </a:r>
            <a:r>
              <a:rPr lang="nl-NL" dirty="0" smtClean="0"/>
              <a:t>/ babytalk = </a:t>
            </a:r>
            <a:r>
              <a:rPr lang="nl-NL" dirty="0" smtClean="0"/>
              <a:t>Basis houding</a:t>
            </a:r>
          </a:p>
          <a:p>
            <a:pPr marL="257175" indent="-257175">
              <a:buFontTx/>
              <a:buChar char="-"/>
            </a:pPr>
            <a:endParaRPr lang="nl-NL" dirty="0" smtClean="0"/>
          </a:p>
        </p:txBody>
      </p:sp>
    </p:spTree>
    <p:extLst>
      <p:ext uri="{BB962C8B-B14F-4D97-AF65-F5344CB8AC3E}">
        <p14:creationId xmlns:p14="http://schemas.microsoft.com/office/powerpoint/2010/main" val="64947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7043960" cy="857250"/>
          </a:xfrm>
        </p:spPr>
        <p:txBody>
          <a:bodyPr/>
          <a:lstStyle/>
          <a:p>
            <a:r>
              <a:rPr lang="nl-NL" dirty="0" smtClean="0"/>
              <a:t>Verwijzers </a:t>
            </a:r>
            <a:r>
              <a:rPr lang="nl-NL" dirty="0" smtClean="0"/>
              <a:t>voorbeelden </a:t>
            </a:r>
            <a:endParaRPr lang="nl-NL" dirty="0"/>
          </a:p>
        </p:txBody>
      </p:sp>
      <p:sp>
        <p:nvSpPr>
          <p:cNvPr id="3" name="Tijdelijke aanduiding voor inhoud 2"/>
          <p:cNvSpPr>
            <a:spLocks noGrp="1"/>
          </p:cNvSpPr>
          <p:nvPr>
            <p:ph idx="1"/>
          </p:nvPr>
        </p:nvSpPr>
        <p:spPr>
          <a:xfrm>
            <a:off x="3160141" y="5391463"/>
            <a:ext cx="2450703" cy="1553643"/>
          </a:xfrm>
        </p:spPr>
        <p:txBody>
          <a:bodyPr>
            <a:normAutofit fontScale="25000" lnSpcReduction="20000"/>
          </a:bodyPr>
          <a:lstStyle/>
          <a:p>
            <a:pPr marL="0" indent="0">
              <a:buNone/>
            </a:pPr>
            <a:endParaRPr lang="nl-NL" dirty="0">
              <a:hlinkClick r:id="rId3"/>
            </a:endParaRPr>
          </a:p>
          <a:p>
            <a:endParaRPr lang="nl-NL" dirty="0" smtClean="0">
              <a:hlinkClick r:id="rId3"/>
            </a:endParaRPr>
          </a:p>
          <a:p>
            <a:pPr marL="0" indent="0">
              <a:buNone/>
            </a:pPr>
            <a:endParaRPr lang="nl-NL" dirty="0" smtClean="0">
              <a:hlinkClick r:id="rId3"/>
            </a:endParaRPr>
          </a:p>
          <a:p>
            <a:endParaRPr lang="nl-NL" dirty="0">
              <a:hlinkClick r:id="rId3"/>
            </a:endParaRPr>
          </a:p>
          <a:p>
            <a:endParaRPr lang="nl-NL" dirty="0" smtClean="0">
              <a:hlinkClick r:id="rId3"/>
            </a:endParaRPr>
          </a:p>
          <a:p>
            <a:endParaRPr lang="nl-NL" dirty="0">
              <a:hlinkClick r:id="rId3"/>
            </a:endParaRPr>
          </a:p>
          <a:p>
            <a:endParaRPr lang="nl-NL" dirty="0" smtClean="0">
              <a:hlinkClick r:id="rId3"/>
            </a:endParaRPr>
          </a:p>
          <a:p>
            <a:endParaRPr lang="nl-NL" dirty="0" smtClean="0">
              <a:hlinkClick r:id="rId3"/>
            </a:endParaRPr>
          </a:p>
          <a:p>
            <a:r>
              <a:rPr lang="nl-NL" dirty="0" smtClean="0">
                <a:hlinkClick r:id="rId3"/>
              </a:rPr>
              <a:t>http://ikkannietpraten.sclera.be/documenten/concrete_verwijzers.pdf</a:t>
            </a:r>
            <a:r>
              <a:rPr lang="nl-NL" dirty="0" smtClean="0"/>
              <a:t> </a:t>
            </a:r>
            <a:endParaRPr lang="nl-NL" sz="2700" dirty="0"/>
          </a:p>
          <a:p>
            <a:endParaRPr lang="nl-NL"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5251" y="1386602"/>
            <a:ext cx="1369780" cy="1587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Afbeeldingsresultaat voor afwasborstel a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98470" y="850062"/>
            <a:ext cx="2477940" cy="21602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sualia-1203-judd-nels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51915" y="3337723"/>
            <a:ext cx="1851398" cy="13885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beeldingsresultaat voor trommel"/>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29300" y="3010302"/>
            <a:ext cx="1671860" cy="1550270"/>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1555425" y="2031690"/>
            <a:ext cx="1322759" cy="300082"/>
          </a:xfrm>
          <a:prstGeom prst="rect">
            <a:avLst/>
          </a:prstGeom>
          <a:noFill/>
        </p:spPr>
        <p:txBody>
          <a:bodyPr wrap="square" rtlCol="0">
            <a:spAutoFit/>
          </a:bodyPr>
          <a:lstStyle/>
          <a:p>
            <a:r>
              <a:rPr lang="nl-NL" sz="1350" dirty="0"/>
              <a:t>Drinken :</a:t>
            </a:r>
          </a:p>
        </p:txBody>
      </p:sp>
      <p:sp>
        <p:nvSpPr>
          <p:cNvPr id="6" name="Tekstvak 5"/>
          <p:cNvSpPr txBox="1"/>
          <p:nvPr/>
        </p:nvSpPr>
        <p:spPr>
          <a:xfrm>
            <a:off x="4195530" y="1902412"/>
            <a:ext cx="1998222" cy="300082"/>
          </a:xfrm>
          <a:prstGeom prst="rect">
            <a:avLst/>
          </a:prstGeom>
          <a:noFill/>
        </p:spPr>
        <p:txBody>
          <a:bodyPr wrap="square" rtlCol="0">
            <a:spAutoFit/>
          </a:bodyPr>
          <a:lstStyle/>
          <a:p>
            <a:r>
              <a:rPr lang="nl-NL" sz="1350" dirty="0"/>
              <a:t>Afwassen: </a:t>
            </a:r>
          </a:p>
        </p:txBody>
      </p:sp>
      <p:sp>
        <p:nvSpPr>
          <p:cNvPr id="7" name="Tekstvak 6"/>
          <p:cNvSpPr txBox="1"/>
          <p:nvPr/>
        </p:nvSpPr>
        <p:spPr>
          <a:xfrm>
            <a:off x="1485901" y="3862333"/>
            <a:ext cx="1465865" cy="300082"/>
          </a:xfrm>
          <a:prstGeom prst="rect">
            <a:avLst/>
          </a:prstGeom>
          <a:noFill/>
        </p:spPr>
        <p:txBody>
          <a:bodyPr wrap="square" rtlCol="0">
            <a:spAutoFit/>
          </a:bodyPr>
          <a:lstStyle/>
          <a:p>
            <a:r>
              <a:rPr lang="nl-NL" sz="1350" dirty="0"/>
              <a:t>Naar toilet: </a:t>
            </a:r>
          </a:p>
        </p:txBody>
      </p:sp>
      <p:sp>
        <p:nvSpPr>
          <p:cNvPr id="8" name="Tekstvak 7"/>
          <p:cNvSpPr txBox="1"/>
          <p:nvPr/>
        </p:nvSpPr>
        <p:spPr>
          <a:xfrm>
            <a:off x="4950042" y="3618665"/>
            <a:ext cx="1243710" cy="300082"/>
          </a:xfrm>
          <a:prstGeom prst="rect">
            <a:avLst/>
          </a:prstGeom>
          <a:noFill/>
        </p:spPr>
        <p:txBody>
          <a:bodyPr wrap="square" rtlCol="0">
            <a:spAutoFit/>
          </a:bodyPr>
          <a:lstStyle/>
          <a:p>
            <a:r>
              <a:rPr lang="nl-NL" sz="1350" dirty="0"/>
              <a:t>Spelen: </a:t>
            </a:r>
          </a:p>
        </p:txBody>
      </p:sp>
    </p:spTree>
    <p:extLst>
      <p:ext uri="{BB962C8B-B14F-4D97-AF65-F5344CB8AC3E}">
        <p14:creationId xmlns:p14="http://schemas.microsoft.com/office/powerpoint/2010/main" val="124131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Nog meer over Verwijzers</a:t>
            </a:r>
            <a:endParaRPr lang="nl-NL" dirty="0"/>
          </a:p>
        </p:txBody>
      </p:sp>
      <p:sp>
        <p:nvSpPr>
          <p:cNvPr id="3" name="Tijdelijke aanduiding voor inhoud 2"/>
          <p:cNvSpPr>
            <a:spLocks noGrp="1"/>
          </p:cNvSpPr>
          <p:nvPr>
            <p:ph idx="1"/>
          </p:nvPr>
        </p:nvSpPr>
        <p:spPr>
          <a:xfrm>
            <a:off x="1043608" y="951570"/>
            <a:ext cx="7416824" cy="4191930"/>
          </a:xfrm>
        </p:spPr>
        <p:txBody>
          <a:bodyPr>
            <a:normAutofit fontScale="70000" lnSpcReduction="20000"/>
          </a:bodyPr>
          <a:lstStyle/>
          <a:p>
            <a:endParaRPr lang="nl-NL" sz="2550" dirty="0"/>
          </a:p>
          <a:p>
            <a:r>
              <a:rPr lang="nl-NL" sz="2550" dirty="0"/>
              <a:t>Concrete voorwerpen ; herkenbaar voor cliënt</a:t>
            </a:r>
          </a:p>
          <a:p>
            <a:r>
              <a:rPr lang="nl-NL" sz="2550" dirty="0"/>
              <a:t>Veilig materiaal: kauw – val- en knijp bestand!</a:t>
            </a:r>
          </a:p>
          <a:p>
            <a:r>
              <a:rPr lang="nl-NL" sz="2550" dirty="0"/>
              <a:t>Op ware grootte of op schaal, juiste kleur, voldoende contrast</a:t>
            </a:r>
          </a:p>
          <a:p>
            <a:r>
              <a:rPr lang="nl-NL" sz="2550" dirty="0"/>
              <a:t>ADL voorbeelden: </a:t>
            </a:r>
          </a:p>
          <a:p>
            <a:pPr lvl="1"/>
            <a:r>
              <a:rPr lang="nl-NL" sz="2550" dirty="0"/>
              <a:t>Badkamer = washand of GEUR</a:t>
            </a:r>
          </a:p>
          <a:p>
            <a:pPr lvl="1"/>
            <a:r>
              <a:rPr lang="nl-NL" sz="2550" dirty="0"/>
              <a:t>Eten = vork</a:t>
            </a:r>
          </a:p>
          <a:p>
            <a:pPr lvl="1"/>
            <a:r>
              <a:rPr lang="nl-NL" sz="2550" dirty="0"/>
              <a:t>Drinken = beker</a:t>
            </a:r>
          </a:p>
          <a:p>
            <a:pPr lvl="1"/>
            <a:r>
              <a:rPr lang="nl-NL" sz="2550" dirty="0"/>
              <a:t>Afwassen = afwasborstel </a:t>
            </a:r>
          </a:p>
          <a:p>
            <a:r>
              <a:rPr lang="nl-NL" sz="2550" dirty="0"/>
              <a:t>Personen en verwijzers: karakteristieken bv</a:t>
            </a:r>
          </a:p>
          <a:p>
            <a:pPr lvl="1"/>
            <a:r>
              <a:rPr lang="nl-NL" sz="2550" dirty="0"/>
              <a:t>Jan, houdt van voetbal=  kleine voetbal sleutelhanger </a:t>
            </a:r>
          </a:p>
          <a:p>
            <a:pPr lvl="1"/>
            <a:r>
              <a:rPr lang="nl-NL" sz="2550" dirty="0"/>
              <a:t>Roos, houdt van mooi haar = </a:t>
            </a:r>
            <a:r>
              <a:rPr lang="nl-NL" sz="2550" dirty="0" err="1"/>
              <a:t>haarclip</a:t>
            </a:r>
            <a:endParaRPr lang="nl-NL" sz="2550" dirty="0"/>
          </a:p>
          <a:p>
            <a:r>
              <a:rPr lang="nl-NL" sz="2550" dirty="0"/>
              <a:t>Gebruik ook geluiden of geuren als verwijzer! </a:t>
            </a:r>
          </a:p>
          <a:p>
            <a:r>
              <a:rPr lang="nl-NL" sz="2550" dirty="0"/>
              <a:t>Laten vasthouden, ervaren, tijd geven en (laten) benoemen</a:t>
            </a:r>
          </a:p>
          <a:p>
            <a:r>
              <a:rPr lang="nl-NL" sz="2550" dirty="0"/>
              <a:t>Consequent herhalen op zelfde volgorde en wijze</a:t>
            </a:r>
          </a:p>
          <a:p>
            <a:pPr lvl="1"/>
            <a:endParaRPr lang="nl-NL" dirty="0"/>
          </a:p>
        </p:txBody>
      </p:sp>
    </p:spTree>
    <p:extLst>
      <p:ext uri="{BB962C8B-B14F-4D97-AF65-F5344CB8AC3E}">
        <p14:creationId xmlns:p14="http://schemas.microsoft.com/office/powerpoint/2010/main" val="3660172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5900" y="114539"/>
            <a:ext cx="6164442" cy="1028700"/>
          </a:xfrm>
        </p:spPr>
        <p:txBody>
          <a:bodyPr>
            <a:normAutofit fontScale="90000"/>
          </a:bodyPr>
          <a:lstStyle/>
          <a:p>
            <a:r>
              <a:rPr lang="nl-NL" dirty="0" smtClean="0"/>
              <a:t>Spreken bij associatieve ordening (1)</a:t>
            </a:r>
            <a:endParaRPr lang="nl-NL" dirty="0"/>
          </a:p>
        </p:txBody>
      </p:sp>
      <p:sp>
        <p:nvSpPr>
          <p:cNvPr id="3" name="Tijdelijke aanduiding voor inhoud 2"/>
          <p:cNvSpPr>
            <a:spLocks noGrp="1"/>
          </p:cNvSpPr>
          <p:nvPr>
            <p:ph idx="1"/>
          </p:nvPr>
        </p:nvSpPr>
        <p:spPr/>
        <p:txBody>
          <a:bodyPr>
            <a:normAutofit fontScale="77500" lnSpcReduction="20000"/>
          </a:bodyPr>
          <a:lstStyle/>
          <a:p>
            <a:pPr marL="0" indent="0">
              <a:buNone/>
            </a:pPr>
            <a:r>
              <a:rPr lang="nl-NL" dirty="0" smtClean="0"/>
              <a:t>Luisterafstand: niet groter dan 3 meter!</a:t>
            </a:r>
          </a:p>
          <a:p>
            <a:pPr marL="0" indent="0">
              <a:buNone/>
            </a:pPr>
            <a:r>
              <a:rPr lang="nl-NL" dirty="0" smtClean="0"/>
              <a:t>Benoem:</a:t>
            </a:r>
          </a:p>
          <a:p>
            <a:pPr marL="257175" indent="-257175"/>
            <a:r>
              <a:rPr lang="nl-NL" dirty="0" smtClean="0"/>
              <a:t>object: stoel, beker, appel</a:t>
            </a:r>
          </a:p>
          <a:p>
            <a:pPr marL="257175" indent="-257175"/>
            <a:r>
              <a:rPr lang="nl-NL" dirty="0" smtClean="0"/>
              <a:t>activiteit / werkwoord: spelen, eten, lopen</a:t>
            </a:r>
          </a:p>
          <a:p>
            <a:pPr marL="257175" indent="-257175"/>
            <a:r>
              <a:rPr lang="nl-NL" dirty="0" smtClean="0"/>
              <a:t>eigenschap: hard, zacht, dik, dun</a:t>
            </a:r>
          </a:p>
          <a:p>
            <a:pPr marL="257175" indent="-257175"/>
            <a:r>
              <a:rPr lang="nl-NL" dirty="0"/>
              <a:t>m</a:t>
            </a:r>
            <a:r>
              <a:rPr lang="nl-NL" dirty="0" smtClean="0"/>
              <a:t>iddel-doel : met het mes snijd ik je brood</a:t>
            </a:r>
          </a:p>
          <a:p>
            <a:pPr marL="257175" indent="-257175"/>
            <a:r>
              <a:rPr lang="nl-NL" dirty="0"/>
              <a:t>o</a:t>
            </a:r>
            <a:r>
              <a:rPr lang="nl-NL" dirty="0" smtClean="0"/>
              <a:t>orzaak-gevolg: omdat je hard gewerkt hebt ben je moe</a:t>
            </a:r>
          </a:p>
          <a:p>
            <a:pPr marL="257175" indent="-257175"/>
            <a:r>
              <a:rPr lang="nl-NL" dirty="0"/>
              <a:t>r</a:t>
            </a:r>
            <a:r>
              <a:rPr lang="nl-NL" dirty="0" smtClean="0"/>
              <a:t>uimte</a:t>
            </a:r>
          </a:p>
          <a:p>
            <a:pPr marL="257175" indent="-257175"/>
            <a:r>
              <a:rPr lang="nl-NL" dirty="0"/>
              <a:t>t</a:t>
            </a:r>
            <a:r>
              <a:rPr lang="nl-NL" dirty="0" smtClean="0"/>
              <a:t>ijd etc. </a:t>
            </a:r>
          </a:p>
          <a:p>
            <a:endParaRPr lang="nl-NL" dirty="0" smtClean="0"/>
          </a:p>
          <a:p>
            <a:endParaRPr lang="nl-NL" dirty="0" smtClean="0"/>
          </a:p>
          <a:p>
            <a:endParaRPr lang="nl-NL" dirty="0"/>
          </a:p>
        </p:txBody>
      </p:sp>
    </p:spTree>
    <p:extLst>
      <p:ext uri="{BB962C8B-B14F-4D97-AF65-F5344CB8AC3E}">
        <p14:creationId xmlns:p14="http://schemas.microsoft.com/office/powerpoint/2010/main" val="171967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5900" y="114539"/>
            <a:ext cx="6326460" cy="1028700"/>
          </a:xfrm>
        </p:spPr>
        <p:txBody>
          <a:bodyPr>
            <a:normAutofit fontScale="90000"/>
          </a:bodyPr>
          <a:lstStyle/>
          <a:p>
            <a:r>
              <a:rPr lang="nl-NL" dirty="0" smtClean="0"/>
              <a:t>Spreken bij associatieve ordening (2)</a:t>
            </a:r>
            <a:endParaRPr lang="nl-NL" dirty="0"/>
          </a:p>
        </p:txBody>
      </p:sp>
      <p:sp>
        <p:nvSpPr>
          <p:cNvPr id="3" name="Tijdelijke aanduiding voor inhoud 2"/>
          <p:cNvSpPr>
            <a:spLocks noGrp="1"/>
          </p:cNvSpPr>
          <p:nvPr>
            <p:ph idx="1"/>
          </p:nvPr>
        </p:nvSpPr>
        <p:spPr/>
        <p:txBody>
          <a:bodyPr>
            <a:normAutofit fontScale="77500" lnSpcReduction="20000"/>
          </a:bodyPr>
          <a:lstStyle/>
          <a:p>
            <a:r>
              <a:rPr lang="nl-NL" dirty="0" smtClean="0"/>
              <a:t>Praat bij alles wat je met de bewoner doet</a:t>
            </a:r>
          </a:p>
          <a:p>
            <a:r>
              <a:rPr lang="nl-NL" dirty="0" smtClean="0"/>
              <a:t>Goede melodie, intonatie, mimiek</a:t>
            </a:r>
          </a:p>
          <a:p>
            <a:r>
              <a:rPr lang="nl-NL" dirty="0" smtClean="0"/>
              <a:t>Dezelfde woorden voor dezelfde situaties</a:t>
            </a:r>
          </a:p>
          <a:p>
            <a:r>
              <a:rPr lang="nl-NL" dirty="0" smtClean="0"/>
              <a:t>Biedt voorwerp aan /verwijzer</a:t>
            </a:r>
          </a:p>
          <a:p>
            <a:r>
              <a:rPr lang="nl-NL" dirty="0" smtClean="0"/>
              <a:t>Aanwijzen en benoemen</a:t>
            </a:r>
          </a:p>
          <a:p>
            <a:r>
              <a:rPr lang="nl-NL" dirty="0" smtClean="0"/>
              <a:t>Laat napraten, invullen</a:t>
            </a:r>
          </a:p>
          <a:p>
            <a:r>
              <a:rPr lang="nl-NL" dirty="0" smtClean="0"/>
              <a:t>Lok uit, wacht af</a:t>
            </a:r>
          </a:p>
          <a:p>
            <a:r>
              <a:rPr lang="nl-NL" dirty="0" smtClean="0"/>
              <a:t>Beloon met aandacht en begrijpen</a:t>
            </a:r>
          </a:p>
          <a:p>
            <a:r>
              <a:rPr lang="nl-NL" dirty="0" smtClean="0"/>
              <a:t>Ondersteun met gebaren, </a:t>
            </a:r>
            <a:r>
              <a:rPr lang="nl-NL" dirty="0" err="1" smtClean="0"/>
              <a:t>picto’s</a:t>
            </a:r>
            <a:r>
              <a:rPr lang="nl-NL" dirty="0" smtClean="0"/>
              <a:t>, voorwerpen </a:t>
            </a:r>
            <a:endParaRPr lang="nl-NL" dirty="0"/>
          </a:p>
        </p:txBody>
      </p:sp>
    </p:spTree>
    <p:extLst>
      <p:ext uri="{BB962C8B-B14F-4D97-AF65-F5344CB8AC3E}">
        <p14:creationId xmlns:p14="http://schemas.microsoft.com/office/powerpoint/2010/main" val="289496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Pictogrammen</a:t>
            </a:r>
            <a:endParaRPr lang="nl-NL" dirty="0"/>
          </a:p>
        </p:txBody>
      </p:sp>
      <p:sp>
        <p:nvSpPr>
          <p:cNvPr id="3" name="Tijdelijke aanduiding voor inhoud 2"/>
          <p:cNvSpPr>
            <a:spLocks noGrp="1"/>
          </p:cNvSpPr>
          <p:nvPr>
            <p:ph idx="1"/>
          </p:nvPr>
        </p:nvSpPr>
        <p:spPr>
          <a:xfrm>
            <a:off x="1547664" y="951570"/>
            <a:ext cx="6172200" cy="4050450"/>
          </a:xfrm>
        </p:spPr>
        <p:txBody>
          <a:bodyPr>
            <a:normAutofit fontScale="70000" lnSpcReduction="20000"/>
          </a:bodyPr>
          <a:lstStyle/>
          <a:p>
            <a:endParaRPr lang="nl-NL" dirty="0" smtClean="0"/>
          </a:p>
          <a:p>
            <a:pPr lvl="8"/>
            <a:endParaRPr lang="nl-NL" dirty="0"/>
          </a:p>
          <a:p>
            <a:endParaRPr lang="nl-NL" dirty="0"/>
          </a:p>
          <a:p>
            <a:endParaRPr lang="nl-NL" dirty="0" smtClean="0"/>
          </a:p>
          <a:p>
            <a:endParaRPr lang="nl-NL" dirty="0"/>
          </a:p>
          <a:p>
            <a:r>
              <a:rPr lang="nl-NL" dirty="0" smtClean="0"/>
              <a:t>Ondersteunt geheugen</a:t>
            </a:r>
          </a:p>
          <a:p>
            <a:r>
              <a:rPr lang="nl-NL" dirty="0" smtClean="0"/>
              <a:t>Aanleren van reeksen-volgorde  </a:t>
            </a:r>
          </a:p>
          <a:p>
            <a:r>
              <a:rPr lang="nl-NL" dirty="0" smtClean="0"/>
              <a:t>Herkenning – structuur – zekerheid</a:t>
            </a:r>
          </a:p>
          <a:p>
            <a:r>
              <a:rPr lang="nl-NL" dirty="0" smtClean="0"/>
              <a:t>Consequent herhalen op zelfde volgorde en wijze</a:t>
            </a:r>
          </a:p>
          <a:p>
            <a:pPr marL="0" indent="0">
              <a:buNone/>
            </a:pPr>
            <a:endParaRPr lang="nl-NL" sz="1800" dirty="0"/>
          </a:p>
          <a:p>
            <a:pPr marL="0" indent="0">
              <a:buNone/>
            </a:pPr>
            <a:r>
              <a:rPr lang="nl-NL" sz="1800" dirty="0"/>
              <a:t>Zie bv: </a:t>
            </a:r>
          </a:p>
          <a:p>
            <a:r>
              <a:rPr lang="nl-NL" sz="1500" dirty="0">
                <a:hlinkClick r:id="rId3"/>
              </a:rPr>
              <a:t>http://www.sclera.be/nl/vzw/home</a:t>
            </a:r>
            <a:endParaRPr lang="nl-NL" sz="1500" dirty="0"/>
          </a:p>
          <a:p>
            <a:r>
              <a:rPr lang="nl-NL" sz="1500" dirty="0">
                <a:hlinkClick r:id="rId4"/>
              </a:rPr>
              <a:t>www.pictoagenda.nl</a:t>
            </a:r>
            <a:r>
              <a:rPr lang="nl-NL" sz="1500" dirty="0"/>
              <a:t>  </a:t>
            </a:r>
          </a:p>
        </p:txBody>
      </p:sp>
      <p:pic>
        <p:nvPicPr>
          <p:cNvPr id="1026" name="Picture 2" descr="D:\USB Nellie CHE sync\mensen met een VERSTANDELIJKE BEPERKING\ARTIKELEN boekentips e.a\communicatie en zintuigen\pictos\gezicht wasse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8804" y="1059583"/>
            <a:ext cx="1181435" cy="11814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USB Nellie CHE sync\mensen met een VERSTANDELIJKE BEPERKING\ARTIKELEN boekentips e.a\communicatie en zintuigen\pictos\boterham ete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77707" y="1059582"/>
            <a:ext cx="1192769" cy="119276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USB Nellie CHE sync\mensen met een VERSTANDELIJKE BEPERKING\ARTIKELEN boekentips e.a\communicatie en zintuigen\pictos\school activiteit.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15550" y="1058208"/>
            <a:ext cx="1194143" cy="1194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41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5900" y="114539"/>
            <a:ext cx="6164442" cy="1028700"/>
          </a:xfrm>
        </p:spPr>
        <p:txBody>
          <a:bodyPr>
            <a:normAutofit fontScale="90000"/>
          </a:bodyPr>
          <a:lstStyle/>
          <a:p>
            <a:r>
              <a:rPr lang="nl-NL" dirty="0" smtClean="0"/>
              <a:t>Spreken bij structurerende ordening</a:t>
            </a:r>
            <a:endParaRPr lang="nl-NL" dirty="0"/>
          </a:p>
        </p:txBody>
      </p:sp>
      <p:sp>
        <p:nvSpPr>
          <p:cNvPr id="3" name="Tijdelijke aanduiding voor inhoud 2"/>
          <p:cNvSpPr>
            <a:spLocks noGrp="1"/>
          </p:cNvSpPr>
          <p:nvPr>
            <p:ph idx="1"/>
          </p:nvPr>
        </p:nvSpPr>
        <p:spPr/>
        <p:txBody>
          <a:bodyPr>
            <a:normAutofit fontScale="92500" lnSpcReduction="10000"/>
          </a:bodyPr>
          <a:lstStyle/>
          <a:p>
            <a:endParaRPr lang="nl-NL" dirty="0" smtClean="0"/>
          </a:p>
          <a:p>
            <a:r>
              <a:rPr lang="nl-NL" dirty="0" smtClean="0"/>
              <a:t>Meer gebruik van grammaticale woordvormen</a:t>
            </a:r>
          </a:p>
          <a:p>
            <a:r>
              <a:rPr lang="nl-NL" dirty="0" smtClean="0"/>
              <a:t>Samen praten over (hier/nu – verleden en toekomst)</a:t>
            </a:r>
          </a:p>
          <a:p>
            <a:r>
              <a:rPr lang="nl-NL" dirty="0" smtClean="0"/>
              <a:t>Tijdsvolgorde duiden via volgorde én tijdsaanduiding</a:t>
            </a:r>
          </a:p>
          <a:p>
            <a:r>
              <a:rPr lang="nl-NL" dirty="0" smtClean="0"/>
              <a:t>Woordassociatiespelletjes</a:t>
            </a:r>
          </a:p>
          <a:p>
            <a:r>
              <a:rPr lang="nl-NL" dirty="0" smtClean="0"/>
              <a:t>Rijmwoorden</a:t>
            </a:r>
          </a:p>
          <a:p>
            <a:r>
              <a:rPr lang="nl-NL" dirty="0" smtClean="0"/>
              <a:t>Uitleggen betekenis </a:t>
            </a:r>
            <a:r>
              <a:rPr lang="nl-NL" dirty="0"/>
              <a:t>van concrete hier-en-nu zaken</a:t>
            </a:r>
          </a:p>
          <a:p>
            <a:endParaRPr lang="nl-NL" dirty="0"/>
          </a:p>
        </p:txBody>
      </p:sp>
    </p:spTree>
    <p:extLst>
      <p:ext uri="{BB962C8B-B14F-4D97-AF65-F5344CB8AC3E}">
        <p14:creationId xmlns:p14="http://schemas.microsoft.com/office/powerpoint/2010/main" val="351676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93658" y="249492"/>
            <a:ext cx="4343400" cy="677723"/>
          </a:xfrm>
        </p:spPr>
        <p:txBody>
          <a:bodyPr>
            <a:normAutofit fontScale="90000"/>
          </a:bodyPr>
          <a:lstStyle/>
          <a:p>
            <a:r>
              <a:rPr lang="nl-NL" dirty="0" smtClean="0"/>
              <a:t>Doelen</a:t>
            </a:r>
            <a:endParaRPr lang="nl-NL" dirty="0"/>
          </a:p>
        </p:txBody>
      </p:sp>
      <p:sp>
        <p:nvSpPr>
          <p:cNvPr id="3" name="Tijdelijke aanduiding voor inhoud 2"/>
          <p:cNvSpPr>
            <a:spLocks noGrp="1"/>
          </p:cNvSpPr>
          <p:nvPr>
            <p:ph idx="1"/>
          </p:nvPr>
        </p:nvSpPr>
        <p:spPr>
          <a:xfrm>
            <a:off x="1485900" y="951570"/>
            <a:ext cx="6172200" cy="4050450"/>
          </a:xfrm>
        </p:spPr>
        <p:txBody>
          <a:bodyPr>
            <a:normAutofit fontScale="62500" lnSpcReduction="20000"/>
          </a:bodyPr>
          <a:lstStyle/>
          <a:p>
            <a:pPr marL="0" indent="0">
              <a:buNone/>
            </a:pPr>
            <a:r>
              <a:rPr lang="nl-NL" dirty="0"/>
              <a:t>De student:</a:t>
            </a:r>
          </a:p>
          <a:p>
            <a:pPr marL="385763" indent="-385763">
              <a:buFont typeface="+mj-lt"/>
              <a:buAutoNum type="arabicPeriod"/>
            </a:pPr>
            <a:r>
              <a:rPr lang="nl-NL" dirty="0" smtClean="0"/>
              <a:t>Kent de inhoud en functie van de </a:t>
            </a:r>
            <a:r>
              <a:rPr lang="nl-NL" dirty="0" err="1" smtClean="0"/>
              <a:t>preverbale</a:t>
            </a:r>
            <a:r>
              <a:rPr lang="nl-NL" dirty="0" smtClean="0"/>
              <a:t> fase </a:t>
            </a:r>
          </a:p>
          <a:p>
            <a:pPr marL="385763" indent="-385763">
              <a:buFont typeface="+mj-lt"/>
              <a:buAutoNum type="arabicPeriod"/>
            </a:pPr>
            <a:r>
              <a:rPr lang="nl-NL" dirty="0" smtClean="0"/>
              <a:t>Kan uitleggen wat sensomotorische integratie inhoudt en uitleggen welke rol dit speelt in de ontwikkeling van het communiceren</a:t>
            </a:r>
          </a:p>
          <a:p>
            <a:pPr marL="385763" indent="-385763">
              <a:buFont typeface="+mj-lt"/>
              <a:buAutoNum type="arabicPeriod"/>
            </a:pPr>
            <a:r>
              <a:rPr lang="nl-NL" dirty="0" smtClean="0"/>
              <a:t>Kan uitleggen wat van belang is bij en voorbeelden noemen van communiceren bij </a:t>
            </a:r>
            <a:r>
              <a:rPr lang="nl-NL" dirty="0" err="1" smtClean="0"/>
              <a:t>lichaamsgebonden</a:t>
            </a:r>
            <a:r>
              <a:rPr lang="nl-NL" dirty="0" smtClean="0"/>
              <a:t>, associatieve  en structurerende  ordening  </a:t>
            </a:r>
          </a:p>
          <a:p>
            <a:pPr marL="385763" indent="-385763">
              <a:buFont typeface="+mj-lt"/>
              <a:buAutoNum type="arabicPeriod"/>
            </a:pPr>
            <a:r>
              <a:rPr lang="nl-NL" dirty="0" smtClean="0"/>
              <a:t>Kent </a:t>
            </a:r>
            <a:r>
              <a:rPr lang="nl-NL" dirty="0"/>
              <a:t>het begrip  Verwijzers en kan met voorbeelden uitleggen wat dit zijn en wanneer je deze in kunt </a:t>
            </a:r>
            <a:r>
              <a:rPr lang="nl-NL" dirty="0" smtClean="0"/>
              <a:t>zetten</a:t>
            </a:r>
          </a:p>
          <a:p>
            <a:pPr marL="385763" indent="-385763">
              <a:buFont typeface="+mj-lt"/>
              <a:buAutoNum type="arabicPeriod"/>
            </a:pPr>
            <a:r>
              <a:rPr lang="nl-NL" dirty="0" smtClean="0"/>
              <a:t>Kent het begrip Pictogrammen en kan met voorbeelden uitleggen wat dit zijn en wanneer je deze in kunt zetten</a:t>
            </a:r>
          </a:p>
          <a:p>
            <a:pPr marL="385763" indent="-385763">
              <a:buFont typeface="+mj-lt"/>
              <a:buAutoNum type="arabicPeriod"/>
            </a:pPr>
            <a:r>
              <a:rPr lang="nl-NL" dirty="0" smtClean="0"/>
              <a:t>Kent </a:t>
            </a:r>
            <a:r>
              <a:rPr lang="nl-NL" dirty="0"/>
              <a:t>het begrip Totale communicatie en kan doel en inhoud uitleggen</a:t>
            </a:r>
          </a:p>
          <a:p>
            <a:endParaRPr lang="nl-NL" dirty="0"/>
          </a:p>
        </p:txBody>
      </p:sp>
    </p:spTree>
    <p:extLst>
      <p:ext uri="{BB962C8B-B14F-4D97-AF65-F5344CB8AC3E}">
        <p14:creationId xmlns:p14="http://schemas.microsoft.com/office/powerpoint/2010/main" val="2518895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5900" y="114539"/>
            <a:ext cx="5786400" cy="1028700"/>
          </a:xfrm>
        </p:spPr>
        <p:txBody>
          <a:bodyPr>
            <a:normAutofit fontScale="90000"/>
          </a:bodyPr>
          <a:lstStyle/>
          <a:p>
            <a:r>
              <a:rPr lang="nl-NL" dirty="0" smtClean="0"/>
              <a:t>Spreken bij vormgevende ordening</a:t>
            </a:r>
            <a:endParaRPr lang="nl-NL" dirty="0"/>
          </a:p>
        </p:txBody>
      </p:sp>
      <p:sp>
        <p:nvSpPr>
          <p:cNvPr id="3" name="Tijdelijke aanduiding voor inhoud 2"/>
          <p:cNvSpPr>
            <a:spLocks noGrp="1"/>
          </p:cNvSpPr>
          <p:nvPr>
            <p:ph idx="1"/>
          </p:nvPr>
        </p:nvSpPr>
        <p:spPr/>
        <p:txBody>
          <a:bodyPr>
            <a:normAutofit fontScale="92500"/>
          </a:bodyPr>
          <a:lstStyle/>
          <a:p>
            <a:r>
              <a:rPr lang="nl-NL" dirty="0" smtClean="0"/>
              <a:t>Gesprekken voeren</a:t>
            </a:r>
          </a:p>
          <a:p>
            <a:r>
              <a:rPr lang="nl-NL" dirty="0" smtClean="0"/>
              <a:t>Identiteitsgebonden praten: wat wil je, wie ben je, </a:t>
            </a:r>
          </a:p>
          <a:p>
            <a:r>
              <a:rPr lang="nl-NL" dirty="0" smtClean="0"/>
              <a:t>Begripsuitbreiding  </a:t>
            </a:r>
          </a:p>
          <a:p>
            <a:r>
              <a:rPr lang="nl-NL" dirty="0" smtClean="0"/>
              <a:t>Abstracti</a:t>
            </a:r>
            <a:r>
              <a:rPr lang="nl-NL" dirty="0"/>
              <a:t>e</a:t>
            </a:r>
            <a:endParaRPr lang="nl-NL" dirty="0" smtClean="0"/>
          </a:p>
          <a:p>
            <a:r>
              <a:rPr lang="nl-NL" dirty="0" smtClean="0"/>
              <a:t>Tijdsbegrip </a:t>
            </a:r>
          </a:p>
          <a:p>
            <a:r>
              <a:rPr lang="nl-NL" dirty="0" smtClean="0"/>
              <a:t>Schoolse vaardigheden: lezen, rekenen, schrijven</a:t>
            </a:r>
            <a:endParaRPr lang="nl-NL" dirty="0"/>
          </a:p>
        </p:txBody>
      </p:sp>
    </p:spTree>
    <p:extLst>
      <p:ext uri="{BB962C8B-B14F-4D97-AF65-F5344CB8AC3E}">
        <p14:creationId xmlns:p14="http://schemas.microsoft.com/office/powerpoint/2010/main" val="92285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5900" y="114539"/>
            <a:ext cx="6326460" cy="1028700"/>
          </a:xfrm>
        </p:spPr>
        <p:txBody>
          <a:bodyPr/>
          <a:lstStyle/>
          <a:p>
            <a:r>
              <a:rPr lang="nl-NL" dirty="0" smtClean="0"/>
              <a:t>Totale communicatie </a:t>
            </a:r>
            <a:endParaRPr lang="nl-NL" dirty="0"/>
          </a:p>
        </p:txBody>
      </p:sp>
      <p:sp>
        <p:nvSpPr>
          <p:cNvPr id="3" name="Tijdelijke aanduiding voor inhoud 2"/>
          <p:cNvSpPr>
            <a:spLocks noGrp="1"/>
          </p:cNvSpPr>
          <p:nvPr>
            <p:ph idx="1"/>
          </p:nvPr>
        </p:nvSpPr>
        <p:spPr>
          <a:xfrm>
            <a:off x="1485900" y="1200150"/>
            <a:ext cx="6172200" cy="3747864"/>
          </a:xfrm>
        </p:spPr>
        <p:txBody>
          <a:bodyPr>
            <a:normAutofit fontScale="77500" lnSpcReduction="20000"/>
          </a:bodyPr>
          <a:lstStyle/>
          <a:p>
            <a:endParaRPr lang="nl-NL" dirty="0" smtClean="0"/>
          </a:p>
          <a:p>
            <a:r>
              <a:rPr lang="nl-NL" dirty="0" smtClean="0"/>
              <a:t>Is een basishouding</a:t>
            </a:r>
          </a:p>
          <a:p>
            <a:r>
              <a:rPr lang="nl-NL" dirty="0" smtClean="0"/>
              <a:t>Gericht op alle middelen die bijdrage tot communicatie:</a:t>
            </a:r>
          </a:p>
          <a:p>
            <a:pPr lvl="1"/>
            <a:r>
              <a:rPr lang="nl-NL" dirty="0" smtClean="0"/>
              <a:t>(ondersteunende) Gebaren</a:t>
            </a:r>
          </a:p>
          <a:p>
            <a:pPr lvl="1"/>
            <a:r>
              <a:rPr lang="nl-NL" dirty="0" smtClean="0"/>
              <a:t>Gesproken taal</a:t>
            </a:r>
          </a:p>
          <a:p>
            <a:pPr lvl="1"/>
            <a:r>
              <a:rPr lang="nl-NL" dirty="0" smtClean="0"/>
              <a:t>Symbolen / </a:t>
            </a:r>
            <a:r>
              <a:rPr lang="nl-NL" dirty="0" err="1" smtClean="0"/>
              <a:t>picto’s</a:t>
            </a:r>
            <a:r>
              <a:rPr lang="nl-NL" dirty="0" smtClean="0"/>
              <a:t> </a:t>
            </a:r>
          </a:p>
          <a:p>
            <a:pPr lvl="1"/>
            <a:r>
              <a:rPr lang="nl-NL" dirty="0" smtClean="0"/>
              <a:t>Concrete voorwerpen</a:t>
            </a:r>
          </a:p>
          <a:p>
            <a:pPr lvl="1"/>
            <a:r>
              <a:rPr lang="nl-NL" dirty="0" smtClean="0"/>
              <a:t>Verwijzers</a:t>
            </a:r>
          </a:p>
          <a:p>
            <a:pPr lvl="1"/>
            <a:r>
              <a:rPr lang="nl-NL" dirty="0" smtClean="0"/>
              <a:t>Mimiek</a:t>
            </a:r>
            <a:endParaRPr lang="nl-NL" dirty="0"/>
          </a:p>
          <a:p>
            <a:pPr lvl="1"/>
            <a:r>
              <a:rPr lang="nl-NL" dirty="0" smtClean="0"/>
              <a:t> Aanraken </a:t>
            </a:r>
          </a:p>
          <a:p>
            <a:endParaRPr lang="nl-NL" dirty="0" smtClean="0"/>
          </a:p>
        </p:txBody>
      </p:sp>
    </p:spTree>
    <p:extLst>
      <p:ext uri="{BB962C8B-B14F-4D97-AF65-F5344CB8AC3E}">
        <p14:creationId xmlns:p14="http://schemas.microsoft.com/office/powerpoint/2010/main" val="20074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Piaget (1896-1980)</a:t>
            </a:r>
            <a:endParaRPr lang="nl-NL" dirty="0"/>
          </a:p>
        </p:txBody>
      </p:sp>
      <p:sp>
        <p:nvSpPr>
          <p:cNvPr id="3" name="Tijdelijke aanduiding voor inhoud 2"/>
          <p:cNvSpPr>
            <a:spLocks noGrp="1"/>
          </p:cNvSpPr>
          <p:nvPr>
            <p:ph idx="1"/>
          </p:nvPr>
        </p:nvSpPr>
        <p:spPr/>
        <p:txBody>
          <a:bodyPr>
            <a:normAutofit fontScale="62500" lnSpcReduction="20000"/>
          </a:bodyPr>
          <a:lstStyle/>
          <a:p>
            <a:pPr lvl="1"/>
            <a:r>
              <a:rPr lang="nl-NL" dirty="0" smtClean="0"/>
              <a:t>Sensomotorische fase (0-2 </a:t>
            </a:r>
            <a:r>
              <a:rPr lang="nl-NL" dirty="0" err="1" smtClean="0"/>
              <a:t>jr</a:t>
            </a:r>
            <a:r>
              <a:rPr lang="nl-NL" dirty="0" smtClean="0"/>
              <a:t>)</a:t>
            </a:r>
          </a:p>
          <a:p>
            <a:pPr lvl="2"/>
            <a:r>
              <a:rPr lang="nl-NL" dirty="0" smtClean="0"/>
              <a:t>Reflexen, motoriek</a:t>
            </a:r>
          </a:p>
          <a:p>
            <a:pPr lvl="2"/>
            <a:r>
              <a:rPr lang="nl-NL" dirty="0" smtClean="0"/>
              <a:t>Subject-object , geheugen</a:t>
            </a:r>
          </a:p>
          <a:p>
            <a:pPr lvl="2"/>
            <a:r>
              <a:rPr lang="nl-NL" dirty="0" smtClean="0"/>
              <a:t>Representatie/objectpermanentie</a:t>
            </a:r>
          </a:p>
          <a:p>
            <a:pPr lvl="1"/>
            <a:r>
              <a:rPr lang="nl-NL" dirty="0" smtClean="0"/>
              <a:t>Pre-operationele fase (2-6 </a:t>
            </a:r>
            <a:r>
              <a:rPr lang="nl-NL" dirty="0" err="1" smtClean="0"/>
              <a:t>jr</a:t>
            </a:r>
            <a:r>
              <a:rPr lang="nl-NL" dirty="0" smtClean="0"/>
              <a:t>)</a:t>
            </a:r>
          </a:p>
          <a:p>
            <a:pPr lvl="2"/>
            <a:r>
              <a:rPr lang="nl-NL" dirty="0" smtClean="0"/>
              <a:t>Symbolische functies</a:t>
            </a:r>
          </a:p>
          <a:p>
            <a:pPr lvl="2"/>
            <a:r>
              <a:rPr lang="nl-NL" dirty="0" smtClean="0"/>
              <a:t>Imaginatie </a:t>
            </a:r>
          </a:p>
          <a:p>
            <a:pPr lvl="2"/>
            <a:r>
              <a:rPr lang="nl-NL" dirty="0" err="1" smtClean="0"/>
              <a:t>ééndimensionaal</a:t>
            </a:r>
            <a:endParaRPr lang="nl-NL" dirty="0" smtClean="0"/>
          </a:p>
          <a:p>
            <a:pPr lvl="1"/>
            <a:r>
              <a:rPr lang="nl-NL" dirty="0" smtClean="0"/>
              <a:t>Concreet operationele fase (6-11 </a:t>
            </a:r>
            <a:r>
              <a:rPr lang="nl-NL" dirty="0" err="1" smtClean="0"/>
              <a:t>jr</a:t>
            </a:r>
            <a:r>
              <a:rPr lang="nl-NL" dirty="0" smtClean="0"/>
              <a:t>)</a:t>
            </a:r>
          </a:p>
          <a:p>
            <a:pPr lvl="2"/>
            <a:r>
              <a:rPr lang="nl-NL" dirty="0" smtClean="0"/>
              <a:t>Logische activiteiten</a:t>
            </a:r>
          </a:p>
          <a:p>
            <a:pPr lvl="2"/>
            <a:r>
              <a:rPr lang="nl-NL" dirty="0" smtClean="0"/>
              <a:t>Concreet aanwezig materiaal</a:t>
            </a:r>
          </a:p>
          <a:p>
            <a:pPr lvl="1"/>
            <a:r>
              <a:rPr lang="nl-NL" dirty="0" smtClean="0"/>
              <a:t>Formeel operationele fase (11-ouder)</a:t>
            </a:r>
          </a:p>
          <a:p>
            <a:pPr lvl="2"/>
            <a:r>
              <a:rPr lang="nl-NL" dirty="0" smtClean="0"/>
              <a:t>Abstractie </a:t>
            </a:r>
          </a:p>
          <a:p>
            <a:pPr lvl="2"/>
            <a:r>
              <a:rPr lang="nl-NL" dirty="0" smtClean="0"/>
              <a:t>Hypothetisch deductief denken </a:t>
            </a:r>
          </a:p>
          <a:p>
            <a:pPr marL="0" indent="0">
              <a:buNone/>
            </a:pPr>
            <a:endParaRPr lang="nl-NL" dirty="0"/>
          </a:p>
        </p:txBody>
      </p:sp>
    </p:spTree>
    <p:extLst>
      <p:ext uri="{BB962C8B-B14F-4D97-AF65-F5344CB8AC3E}">
        <p14:creationId xmlns:p14="http://schemas.microsoft.com/office/powerpoint/2010/main" val="18333179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Literatuur</a:t>
            </a:r>
            <a:endParaRPr lang="nl-NL" dirty="0"/>
          </a:p>
        </p:txBody>
      </p:sp>
      <p:sp>
        <p:nvSpPr>
          <p:cNvPr id="3" name="Tijdelijke aanduiding voor inhoud 2"/>
          <p:cNvSpPr>
            <a:spLocks noGrp="1"/>
          </p:cNvSpPr>
          <p:nvPr>
            <p:ph idx="1"/>
          </p:nvPr>
        </p:nvSpPr>
        <p:spPr/>
        <p:txBody>
          <a:bodyPr>
            <a:normAutofit fontScale="85000" lnSpcReduction="20000"/>
          </a:bodyPr>
          <a:lstStyle/>
          <a:p>
            <a:pPr>
              <a:spcBef>
                <a:spcPts val="0"/>
              </a:spcBef>
            </a:pPr>
            <a:r>
              <a:rPr lang="nl-NL" sz="1800" dirty="0"/>
              <a:t>Hermsen, P, Keukens, R., &amp; Van der Meer, J. (2007). </a:t>
            </a:r>
            <a:r>
              <a:rPr lang="nl-NL" sz="1800" i="1" dirty="0"/>
              <a:t>Mensen met een verstandelijke beperking</a:t>
            </a:r>
            <a:r>
              <a:rPr lang="nl-NL" sz="1800" dirty="0"/>
              <a:t>. Deventer: Van Tricht Uitgeverij. </a:t>
            </a:r>
            <a:br>
              <a:rPr lang="nl-NL" sz="1800" dirty="0"/>
            </a:br>
            <a:endParaRPr lang="nl-NL" sz="1800" dirty="0"/>
          </a:p>
          <a:p>
            <a:pPr>
              <a:spcBef>
                <a:spcPts val="0"/>
              </a:spcBef>
            </a:pPr>
            <a:r>
              <a:rPr lang="nl-NL" sz="1800" dirty="0"/>
              <a:t>Timmers-</a:t>
            </a:r>
            <a:r>
              <a:rPr lang="nl-NL" sz="1800" dirty="0" err="1"/>
              <a:t>Huigens</a:t>
            </a:r>
            <a:r>
              <a:rPr lang="nl-NL" sz="1800" dirty="0"/>
              <a:t>, D. (1998). </a:t>
            </a:r>
            <a:r>
              <a:rPr lang="nl-NL" sz="1800" i="1" dirty="0"/>
              <a:t>Mogelijkheden voor verstandelijk gehandicapten</a:t>
            </a:r>
            <a:r>
              <a:rPr lang="nl-NL" sz="1800" dirty="0"/>
              <a:t>. Maarssen: Elsevier/De Tijdstroom.</a:t>
            </a:r>
            <a:br>
              <a:rPr lang="nl-NL" sz="1800" dirty="0"/>
            </a:br>
            <a:endParaRPr lang="nl-NL" sz="1800" dirty="0"/>
          </a:p>
          <a:p>
            <a:pPr>
              <a:spcBef>
                <a:spcPts val="0"/>
              </a:spcBef>
            </a:pPr>
            <a:r>
              <a:rPr lang="nl-NL" sz="1800" dirty="0"/>
              <a:t>Vlaskamp, C, &amp; </a:t>
            </a:r>
            <a:r>
              <a:rPr lang="nl-NL" sz="1800" dirty="0" err="1"/>
              <a:t>Oxener</a:t>
            </a:r>
            <a:r>
              <a:rPr lang="nl-NL" sz="1800" dirty="0"/>
              <a:t>, G. (2012). Communicatie bij EMB: een overzicht van assessment en interventiemethoden. </a:t>
            </a:r>
            <a:r>
              <a:rPr lang="nl-NL" sz="1800" i="1" dirty="0"/>
              <a:t>Nederlands Tijdschrift voor de Zorg aan mensen met verstandelijke beperkingen, 4, </a:t>
            </a:r>
            <a:r>
              <a:rPr lang="nl-NL" sz="1800" dirty="0"/>
              <a:t>226-236.</a:t>
            </a:r>
          </a:p>
          <a:p>
            <a:pPr>
              <a:spcBef>
                <a:spcPts val="0"/>
              </a:spcBef>
            </a:pPr>
            <a:endParaRPr lang="nl-NL" sz="1800" dirty="0"/>
          </a:p>
          <a:p>
            <a:pPr>
              <a:spcBef>
                <a:spcPts val="0"/>
              </a:spcBef>
            </a:pPr>
            <a:r>
              <a:rPr lang="nl-NL" sz="1800" dirty="0"/>
              <a:t>Vink, R. (2012). Verwijzers geven Micha rust. </a:t>
            </a:r>
            <a:r>
              <a:rPr lang="nl-NL" sz="1800" i="1" dirty="0"/>
              <a:t>Klik</a:t>
            </a:r>
            <a:r>
              <a:rPr lang="nl-NL" sz="1800" dirty="0"/>
              <a:t>, </a:t>
            </a:r>
            <a:r>
              <a:rPr lang="nl-NL" sz="1800" i="1" dirty="0"/>
              <a:t>juli/augustus 2012</a:t>
            </a:r>
            <a:r>
              <a:rPr lang="nl-NL" sz="1800" dirty="0"/>
              <a:t>. </a:t>
            </a:r>
          </a:p>
          <a:p>
            <a:pPr>
              <a:spcBef>
                <a:spcPts val="0"/>
              </a:spcBef>
            </a:pPr>
            <a:r>
              <a:rPr lang="nl-NL" sz="1800" dirty="0" err="1"/>
              <a:t>Koeleman</a:t>
            </a:r>
            <a:r>
              <a:rPr lang="nl-NL" sz="1800" dirty="0"/>
              <a:t>, T. (2008). </a:t>
            </a:r>
            <a:r>
              <a:rPr lang="nl-NL" sz="1800" i="1" dirty="0"/>
              <a:t>Ervaar het maar met de verzorging van mensen met een ernstige meervoudige beperking</a:t>
            </a:r>
            <a:r>
              <a:rPr lang="nl-NL" sz="1800" dirty="0"/>
              <a:t>. Deventer: Breedbeeld Communicatie.</a:t>
            </a:r>
          </a:p>
          <a:p>
            <a:pPr>
              <a:spcBef>
                <a:spcPts val="0"/>
              </a:spcBef>
            </a:pPr>
            <a:r>
              <a:rPr lang="nl-NL" sz="1800" dirty="0"/>
              <a:t>Gratis te downloaden via </a:t>
            </a:r>
            <a:r>
              <a:rPr lang="nl-NL" sz="1800" dirty="0">
                <a:hlinkClick r:id="rId2"/>
              </a:rPr>
              <a:t>www.ervaarhetmaar.nl</a:t>
            </a:r>
            <a:endParaRPr lang="nl-NL" sz="1800" dirty="0"/>
          </a:p>
          <a:p>
            <a:pPr>
              <a:spcBef>
                <a:spcPts val="0"/>
              </a:spcBef>
            </a:pPr>
            <a:endParaRPr lang="nl-NL" sz="1800" dirty="0"/>
          </a:p>
          <a:p>
            <a:pPr>
              <a:spcBef>
                <a:spcPts val="0"/>
              </a:spcBef>
            </a:pPr>
            <a:r>
              <a:rPr lang="nl-NL" sz="1800" dirty="0">
                <a:hlinkClick r:id="rId3"/>
              </a:rPr>
              <a:t>http://www.sensomotorische-integratie.nl/Sensomotorische-integratie.htm</a:t>
            </a:r>
            <a:r>
              <a:rPr lang="nl-NL" sz="1800" dirty="0"/>
              <a:t> </a:t>
            </a:r>
            <a:r>
              <a:rPr lang="nl-NL" sz="1800" dirty="0"/>
              <a:t>(laatst geraadpleegd December 2018)</a:t>
            </a:r>
          </a:p>
          <a:p>
            <a:endParaRPr lang="nl-NL" sz="1800" dirty="0"/>
          </a:p>
          <a:p>
            <a:endParaRPr lang="nl-NL" dirty="0"/>
          </a:p>
        </p:txBody>
      </p:sp>
    </p:spTree>
    <p:extLst>
      <p:ext uri="{BB962C8B-B14F-4D97-AF65-F5344CB8AC3E}">
        <p14:creationId xmlns:p14="http://schemas.microsoft.com/office/powerpoint/2010/main" val="2710616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5900" y="114539"/>
            <a:ext cx="6056430" cy="1028700"/>
          </a:xfrm>
        </p:spPr>
        <p:txBody>
          <a:bodyPr/>
          <a:lstStyle/>
          <a:p>
            <a:r>
              <a:rPr lang="nl-NL" dirty="0" smtClean="0"/>
              <a:t>Wat is communiceren?</a:t>
            </a:r>
            <a:endParaRPr lang="nl-NL" dirty="0"/>
          </a:p>
        </p:txBody>
      </p:sp>
      <p:sp>
        <p:nvSpPr>
          <p:cNvPr id="3" name="Tijdelijke aanduiding voor inhoud 2"/>
          <p:cNvSpPr>
            <a:spLocks noGrp="1"/>
          </p:cNvSpPr>
          <p:nvPr>
            <p:ph idx="1"/>
          </p:nvPr>
        </p:nvSpPr>
        <p:spPr/>
        <p:txBody>
          <a:bodyPr>
            <a:normAutofit/>
          </a:bodyPr>
          <a:lstStyle/>
          <a:p>
            <a:pPr marL="0" indent="0">
              <a:buNone/>
            </a:pPr>
            <a:r>
              <a:rPr lang="nl-NL" sz="2400" dirty="0" smtClean="0"/>
              <a:t>Informatie </a:t>
            </a:r>
            <a:r>
              <a:rPr lang="nl-NL" sz="2400" dirty="0" smtClean="0"/>
              <a:t>uitwisselen </a:t>
            </a:r>
          </a:p>
          <a:p>
            <a:pPr marL="0" indent="0">
              <a:buNone/>
            </a:pPr>
            <a:endParaRPr lang="nl-NL" sz="2400" dirty="0" smtClean="0"/>
          </a:p>
          <a:p>
            <a:pPr>
              <a:buFontTx/>
              <a:buChar char="-"/>
            </a:pPr>
            <a:r>
              <a:rPr lang="nl-NL" sz="2400" dirty="0" smtClean="0"/>
              <a:t>Van levensbelang</a:t>
            </a:r>
          </a:p>
          <a:p>
            <a:pPr>
              <a:buFontTx/>
              <a:buChar char="-"/>
            </a:pPr>
            <a:r>
              <a:rPr lang="nl-NL" sz="2400" dirty="0" smtClean="0"/>
              <a:t>Zonder communicatie (bijna) geen leven</a:t>
            </a:r>
          </a:p>
          <a:p>
            <a:pPr>
              <a:buFontTx/>
              <a:buChar char="-"/>
            </a:pPr>
            <a:r>
              <a:rPr lang="nl-NL" sz="2400" dirty="0" smtClean="0"/>
              <a:t>Voorwaarde voor veiligheid</a:t>
            </a:r>
          </a:p>
          <a:p>
            <a:pPr>
              <a:buFontTx/>
              <a:buChar char="-"/>
            </a:pPr>
            <a:r>
              <a:rPr lang="nl-NL" sz="2400" dirty="0" smtClean="0"/>
              <a:t>Voorwaarde voor zinervaring</a:t>
            </a:r>
          </a:p>
          <a:p>
            <a:pPr>
              <a:buFontTx/>
              <a:buChar char="-"/>
            </a:pPr>
            <a:r>
              <a:rPr lang="nl-NL" sz="2400" dirty="0" smtClean="0"/>
              <a:t>Voorwaarde voor ontwikkeling </a:t>
            </a:r>
            <a:endParaRPr lang="nl-NL" sz="2400" dirty="0"/>
          </a:p>
        </p:txBody>
      </p:sp>
    </p:spTree>
    <p:extLst>
      <p:ext uri="{BB962C8B-B14F-4D97-AF65-F5344CB8AC3E}">
        <p14:creationId xmlns:p14="http://schemas.microsoft.com/office/powerpoint/2010/main" val="294245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5900" y="114539"/>
            <a:ext cx="6164442" cy="1028700"/>
          </a:xfrm>
        </p:spPr>
        <p:txBody>
          <a:bodyPr>
            <a:normAutofit/>
          </a:bodyPr>
          <a:lstStyle/>
          <a:p>
            <a:r>
              <a:rPr lang="nl-NL" dirty="0" smtClean="0"/>
              <a:t>Cognitie en Waarneming</a:t>
            </a:r>
            <a:endParaRPr lang="nl-NL" dirty="0"/>
          </a:p>
        </p:txBody>
      </p:sp>
      <p:sp>
        <p:nvSpPr>
          <p:cNvPr id="3" name="Tijdelijke aanduiding voor inhoud 2"/>
          <p:cNvSpPr>
            <a:spLocks noGrp="1"/>
          </p:cNvSpPr>
          <p:nvPr>
            <p:ph idx="1"/>
          </p:nvPr>
        </p:nvSpPr>
        <p:spPr>
          <a:xfrm>
            <a:off x="1485900" y="1200150"/>
            <a:ext cx="7262564" cy="3585846"/>
          </a:xfrm>
        </p:spPr>
        <p:txBody>
          <a:bodyPr>
            <a:normAutofit fontScale="55000" lnSpcReduction="20000"/>
          </a:bodyPr>
          <a:lstStyle/>
          <a:p>
            <a:pPr marL="342900" lvl="1" indent="0">
              <a:buNone/>
            </a:pPr>
            <a:r>
              <a:rPr lang="nl-NL" sz="3800" dirty="0" smtClean="0"/>
              <a:t>Betreft o.m.: </a:t>
            </a:r>
          </a:p>
          <a:p>
            <a:pPr lvl="1"/>
            <a:r>
              <a:rPr lang="nl-NL" sz="3800" dirty="0" smtClean="0"/>
              <a:t>Waarnemen/zintuigfunctie</a:t>
            </a:r>
          </a:p>
          <a:p>
            <a:pPr lvl="1"/>
            <a:r>
              <a:rPr lang="nl-NL" sz="3800" dirty="0" smtClean="0"/>
              <a:t>Geheugen, Verwerken, Denken, Taal, </a:t>
            </a:r>
          </a:p>
          <a:p>
            <a:pPr lvl="1"/>
            <a:r>
              <a:rPr lang="nl-NL" sz="3800" dirty="0" smtClean="0"/>
              <a:t>Leren, Oordelen, Probleem oplossen</a:t>
            </a:r>
          </a:p>
          <a:p>
            <a:pPr marL="342900" lvl="1" indent="0">
              <a:buNone/>
            </a:pPr>
            <a:endParaRPr lang="nl-NL" sz="3800" dirty="0" smtClean="0"/>
          </a:p>
          <a:p>
            <a:r>
              <a:rPr lang="nl-NL" sz="3800" dirty="0" smtClean="0"/>
              <a:t>Geeft (mate van) zinervaring </a:t>
            </a:r>
          </a:p>
          <a:p>
            <a:r>
              <a:rPr lang="nl-NL" sz="3800" dirty="0" smtClean="0"/>
              <a:t>Bepaalt voor het grootste deel de vermogens van iemand</a:t>
            </a:r>
          </a:p>
          <a:p>
            <a:r>
              <a:rPr lang="nl-NL" sz="3800" dirty="0" smtClean="0"/>
              <a:t>Is complex: samenspel van zintuigelijke en motorische ontwikkeling, geheugen, organiseren, adaptatie </a:t>
            </a:r>
            <a:r>
              <a:rPr lang="nl-NL" sz="3800" dirty="0" err="1" smtClean="0"/>
              <a:t>etc</a:t>
            </a:r>
            <a:endParaRPr lang="nl-NL" sz="3800" dirty="0" smtClean="0"/>
          </a:p>
          <a:p>
            <a:r>
              <a:rPr lang="nl-NL" sz="3800" dirty="0" smtClean="0"/>
              <a:t>Wordt door aanleg, maar zeker ook door interne en externe factoren beïnvloed! </a:t>
            </a:r>
          </a:p>
          <a:p>
            <a:endParaRPr lang="nl-NL" dirty="0" smtClean="0"/>
          </a:p>
        </p:txBody>
      </p:sp>
    </p:spTree>
    <p:extLst>
      <p:ext uri="{BB962C8B-B14F-4D97-AF65-F5344CB8AC3E}">
        <p14:creationId xmlns:p14="http://schemas.microsoft.com/office/powerpoint/2010/main" val="3070935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Functies van taal </a:t>
            </a:r>
            <a:endParaRPr lang="nl-NL" dirty="0"/>
          </a:p>
        </p:txBody>
      </p:sp>
      <p:sp>
        <p:nvSpPr>
          <p:cNvPr id="3" name="Tijdelijke aanduiding voor inhoud 2"/>
          <p:cNvSpPr>
            <a:spLocks noGrp="1"/>
          </p:cNvSpPr>
          <p:nvPr>
            <p:ph idx="1"/>
          </p:nvPr>
        </p:nvSpPr>
        <p:spPr/>
        <p:txBody>
          <a:bodyPr/>
          <a:lstStyle/>
          <a:p>
            <a:endParaRPr lang="nl-NL" sz="2400" dirty="0" smtClean="0"/>
          </a:p>
          <a:p>
            <a:r>
              <a:rPr lang="nl-NL" sz="2400" dirty="0" smtClean="0"/>
              <a:t>Signaalfunctie: wekeffect</a:t>
            </a:r>
          </a:p>
          <a:p>
            <a:r>
              <a:rPr lang="nl-NL" sz="2400" dirty="0" smtClean="0"/>
              <a:t>Contactfunctie: medemenselijkheid</a:t>
            </a:r>
          </a:p>
          <a:p>
            <a:r>
              <a:rPr lang="nl-NL" sz="2400" dirty="0" smtClean="0"/>
              <a:t>Communicatiefunctie: meedelen en begrijpen</a:t>
            </a:r>
          </a:p>
          <a:p>
            <a:r>
              <a:rPr lang="nl-NL" sz="2400" dirty="0" smtClean="0"/>
              <a:t>Categoriserende functie: ordening, betekenis</a:t>
            </a:r>
          </a:p>
          <a:p>
            <a:r>
              <a:rPr lang="nl-NL" sz="2400" dirty="0" smtClean="0"/>
              <a:t>Fixerende functie: coderen van werkelijkheid</a:t>
            </a:r>
          </a:p>
          <a:p>
            <a:pPr marL="0" indent="0">
              <a:buNone/>
            </a:pPr>
            <a:endParaRPr lang="nl-NL" dirty="0"/>
          </a:p>
        </p:txBody>
      </p:sp>
    </p:spTree>
    <p:extLst>
      <p:ext uri="{BB962C8B-B14F-4D97-AF65-F5344CB8AC3E}">
        <p14:creationId xmlns:p14="http://schemas.microsoft.com/office/powerpoint/2010/main" val="300298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5900" y="114539"/>
            <a:ext cx="6272454" cy="1028700"/>
          </a:xfrm>
        </p:spPr>
        <p:txBody>
          <a:bodyPr>
            <a:normAutofit/>
          </a:bodyPr>
          <a:lstStyle/>
          <a:p>
            <a:r>
              <a:rPr lang="nl-NL" dirty="0" smtClean="0"/>
              <a:t>Normale Taalontwikkeling</a:t>
            </a:r>
            <a:endParaRPr lang="nl-NL" dirty="0"/>
          </a:p>
        </p:txBody>
      </p:sp>
      <p:sp>
        <p:nvSpPr>
          <p:cNvPr id="3" name="Tijdelijke aanduiding voor inhoud 2"/>
          <p:cNvSpPr>
            <a:spLocks noGrp="1"/>
          </p:cNvSpPr>
          <p:nvPr>
            <p:ph idx="1"/>
          </p:nvPr>
        </p:nvSpPr>
        <p:spPr>
          <a:xfrm>
            <a:off x="1485900" y="1059582"/>
            <a:ext cx="6172200" cy="3942438"/>
          </a:xfrm>
        </p:spPr>
        <p:txBody>
          <a:bodyPr>
            <a:normAutofit fontScale="62500" lnSpcReduction="20000"/>
          </a:bodyPr>
          <a:lstStyle/>
          <a:p>
            <a:endParaRPr lang="nl-NL" dirty="0" smtClean="0"/>
          </a:p>
          <a:p>
            <a:r>
              <a:rPr lang="nl-NL" dirty="0" smtClean="0"/>
              <a:t>Achtergrond geluiden onderscheiden van wekgeluiden</a:t>
            </a:r>
          </a:p>
          <a:p>
            <a:r>
              <a:rPr lang="nl-NL" dirty="0" smtClean="0"/>
              <a:t>Aandacht richten</a:t>
            </a:r>
          </a:p>
          <a:p>
            <a:r>
              <a:rPr lang="nl-NL" dirty="0" err="1" smtClean="0"/>
              <a:t>Preverbale</a:t>
            </a:r>
            <a:r>
              <a:rPr lang="nl-NL" dirty="0" smtClean="0"/>
              <a:t> vormen : mond- en stemoefeningen, vocaliseren en brabbelen</a:t>
            </a:r>
          </a:p>
          <a:p>
            <a:r>
              <a:rPr lang="nl-NL" dirty="0" err="1" smtClean="0"/>
              <a:t>Één</a:t>
            </a:r>
            <a:r>
              <a:rPr lang="nl-NL" dirty="0" smtClean="0"/>
              <a:t>- en twee woord zinnen</a:t>
            </a:r>
          </a:p>
          <a:p>
            <a:r>
              <a:rPr lang="nl-NL" dirty="0" smtClean="0"/>
              <a:t>Meer-woordzinnen</a:t>
            </a:r>
          </a:p>
          <a:p>
            <a:r>
              <a:rPr lang="nl-NL" dirty="0" smtClean="0"/>
              <a:t>Betekenis hier-nu/concrete ervaring</a:t>
            </a:r>
          </a:p>
          <a:p>
            <a:pPr lvl="1"/>
            <a:r>
              <a:rPr lang="nl-NL" dirty="0" smtClean="0"/>
              <a:t>Passieve woordenschat/taalbezit</a:t>
            </a:r>
          </a:p>
          <a:p>
            <a:pPr lvl="1"/>
            <a:r>
              <a:rPr lang="nl-NL" dirty="0" smtClean="0"/>
              <a:t>Actieve woordenschat/taalgebruik</a:t>
            </a:r>
          </a:p>
          <a:p>
            <a:r>
              <a:rPr lang="nl-NL" dirty="0" smtClean="0"/>
              <a:t>Abstractie</a:t>
            </a:r>
          </a:p>
          <a:p>
            <a:pPr marL="0" indent="0">
              <a:buNone/>
            </a:pPr>
            <a:endParaRPr lang="nl-NL" dirty="0" smtClean="0"/>
          </a:p>
          <a:p>
            <a:pPr marL="0" indent="0">
              <a:buNone/>
            </a:pPr>
            <a:r>
              <a:rPr lang="nl-NL" dirty="0" smtClean="0"/>
              <a:t>Voorwaarden: sprekende omgeving, veiligheid, plezierervaring </a:t>
            </a:r>
          </a:p>
          <a:p>
            <a:endParaRPr lang="nl-NL" dirty="0" smtClean="0"/>
          </a:p>
          <a:p>
            <a:endParaRPr lang="nl-NL" dirty="0" smtClean="0"/>
          </a:p>
        </p:txBody>
      </p:sp>
    </p:spTree>
    <p:extLst>
      <p:ext uri="{BB962C8B-B14F-4D97-AF65-F5344CB8AC3E}">
        <p14:creationId xmlns:p14="http://schemas.microsoft.com/office/powerpoint/2010/main" val="4248932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5900" y="114539"/>
            <a:ext cx="6056430" cy="1028700"/>
          </a:xfrm>
        </p:spPr>
        <p:txBody>
          <a:bodyPr>
            <a:normAutofit fontScale="90000"/>
          </a:bodyPr>
          <a:lstStyle/>
          <a:p>
            <a:r>
              <a:rPr lang="nl-NL" dirty="0" smtClean="0"/>
              <a:t>Ontwikkeling bij verstandelijk beperkten</a:t>
            </a:r>
            <a:endParaRPr lang="nl-NL" dirty="0"/>
          </a:p>
        </p:txBody>
      </p:sp>
      <p:sp>
        <p:nvSpPr>
          <p:cNvPr id="3" name="Tijdelijke aanduiding voor inhoud 2"/>
          <p:cNvSpPr>
            <a:spLocks noGrp="1"/>
          </p:cNvSpPr>
          <p:nvPr>
            <p:ph idx="1"/>
          </p:nvPr>
        </p:nvSpPr>
        <p:spPr>
          <a:xfrm>
            <a:off x="1485900" y="1200150"/>
            <a:ext cx="6172200" cy="3693858"/>
          </a:xfrm>
        </p:spPr>
        <p:txBody>
          <a:bodyPr>
            <a:noAutofit/>
          </a:bodyPr>
          <a:lstStyle/>
          <a:p>
            <a:r>
              <a:rPr lang="nl-NL" sz="1800" dirty="0"/>
              <a:t>Ernstige stoornissen in verwerking zintuigelijke informatie:</a:t>
            </a:r>
          </a:p>
          <a:p>
            <a:pPr lvl="1"/>
            <a:r>
              <a:rPr lang="nl-NL" sz="1800" dirty="0" err="1" smtClean="0"/>
              <a:t>Ondergevoeligheid</a:t>
            </a:r>
            <a:endParaRPr lang="nl-NL" sz="1800" dirty="0" smtClean="0"/>
          </a:p>
          <a:p>
            <a:pPr lvl="1"/>
            <a:r>
              <a:rPr lang="nl-NL" sz="1800" dirty="0" smtClean="0"/>
              <a:t>Overgevoeligheid</a:t>
            </a:r>
          </a:p>
          <a:p>
            <a:pPr lvl="1"/>
            <a:r>
              <a:rPr lang="nl-NL" sz="1800" dirty="0" smtClean="0"/>
              <a:t>Niet kunnen filteren, onderscheiden</a:t>
            </a:r>
          </a:p>
          <a:p>
            <a:pPr lvl="1"/>
            <a:r>
              <a:rPr lang="nl-NL" sz="1800" dirty="0" smtClean="0"/>
              <a:t>(ernstige) Afwijkingen van zintuigelijk orgaan</a:t>
            </a:r>
          </a:p>
          <a:p>
            <a:pPr lvl="1"/>
            <a:r>
              <a:rPr lang="nl-NL" sz="1800" dirty="0" smtClean="0"/>
              <a:t>Problematische verwerking in hersenen</a:t>
            </a:r>
          </a:p>
          <a:p>
            <a:endParaRPr lang="nl-NL" sz="1800" dirty="0"/>
          </a:p>
          <a:p>
            <a:r>
              <a:rPr lang="nl-NL" sz="1800" dirty="0" smtClean="0"/>
              <a:t>EMB: </a:t>
            </a:r>
            <a:r>
              <a:rPr lang="nl-NL" sz="1800" dirty="0"/>
              <a:t>nauwelijks mogelijkheden tot hanteren van </a:t>
            </a:r>
            <a:r>
              <a:rPr lang="nl-NL" sz="1800" dirty="0" smtClean="0"/>
              <a:t>communicatie mogelijkheden</a:t>
            </a:r>
            <a:r>
              <a:rPr lang="nl-NL" sz="1800" dirty="0"/>
              <a:t>; m.n. </a:t>
            </a:r>
            <a:r>
              <a:rPr lang="nl-NL" sz="1800" dirty="0"/>
              <a:t>lichaamstaal </a:t>
            </a:r>
          </a:p>
          <a:p>
            <a:r>
              <a:rPr lang="nl-NL" sz="1800" dirty="0"/>
              <a:t>Matig verstandelijk beperkt: basale ontwikkeling spraak-taal vraagt (heel) veel extra tijd en aandacht </a:t>
            </a:r>
            <a:endParaRPr lang="nl-NL" sz="1800" dirty="0"/>
          </a:p>
        </p:txBody>
      </p:sp>
    </p:spTree>
    <p:extLst>
      <p:ext uri="{BB962C8B-B14F-4D97-AF65-F5344CB8AC3E}">
        <p14:creationId xmlns:p14="http://schemas.microsoft.com/office/powerpoint/2010/main" val="3478052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485900" y="114539"/>
            <a:ext cx="6218448" cy="1028700"/>
          </a:xfrm>
        </p:spPr>
        <p:txBody>
          <a:bodyPr>
            <a:normAutofit/>
          </a:bodyPr>
          <a:lstStyle/>
          <a:p>
            <a:r>
              <a:rPr lang="nl-NL" dirty="0" smtClean="0"/>
              <a:t>Belang voor begeleiding</a:t>
            </a:r>
            <a:endParaRPr lang="nl-NL" dirty="0"/>
          </a:p>
        </p:txBody>
      </p:sp>
      <p:sp>
        <p:nvSpPr>
          <p:cNvPr id="3" name="Tijdelijke aanduiding voor inhoud 2"/>
          <p:cNvSpPr>
            <a:spLocks noGrp="1"/>
          </p:cNvSpPr>
          <p:nvPr>
            <p:ph idx="1"/>
          </p:nvPr>
        </p:nvSpPr>
        <p:spPr>
          <a:xfrm>
            <a:off x="611560" y="951570"/>
            <a:ext cx="8208912" cy="4141179"/>
          </a:xfrm>
        </p:spPr>
        <p:txBody>
          <a:bodyPr>
            <a:normAutofit/>
          </a:bodyPr>
          <a:lstStyle/>
          <a:p>
            <a:pPr marL="0" indent="0">
              <a:buNone/>
            </a:pPr>
            <a:endParaRPr lang="nl-NL" sz="2000" dirty="0" smtClean="0"/>
          </a:p>
          <a:p>
            <a:pPr marL="0" indent="0">
              <a:buNone/>
            </a:pPr>
            <a:r>
              <a:rPr lang="nl-NL" sz="2000" dirty="0" smtClean="0"/>
              <a:t>Matig </a:t>
            </a:r>
            <a:r>
              <a:rPr lang="nl-NL" sz="2000" dirty="0" smtClean="0"/>
              <a:t>tot ernstig verstandelijk beperkt: </a:t>
            </a:r>
          </a:p>
          <a:p>
            <a:pPr marL="0" indent="0">
              <a:buNone/>
            </a:pPr>
            <a:r>
              <a:rPr lang="nl-NL" sz="2000" dirty="0" smtClean="0"/>
              <a:t>(bijna) volledig afhankelijk van interpretatie van signalen door directe omgeving (ouders, begeleiders)</a:t>
            </a:r>
          </a:p>
          <a:p>
            <a:pPr marL="0" indent="0">
              <a:buNone/>
            </a:pPr>
            <a:endParaRPr lang="nl-NL" dirty="0"/>
          </a:p>
          <a:p>
            <a:pPr marL="0" indent="0">
              <a:buNone/>
            </a:pPr>
            <a:endParaRPr lang="nl-NL" dirty="0" smtClean="0"/>
          </a:p>
          <a:p>
            <a:pPr marL="0" indent="0">
              <a:buNone/>
            </a:pPr>
            <a:endParaRPr lang="nl-NL" dirty="0"/>
          </a:p>
          <a:p>
            <a:pPr marL="0" indent="0">
              <a:buNone/>
            </a:pPr>
            <a:endParaRPr lang="nl-NL" dirty="0"/>
          </a:p>
        </p:txBody>
      </p:sp>
      <p:pic>
        <p:nvPicPr>
          <p:cNvPr id="2050" name="Picture 2" descr="EMB: ernstig meervoudig beperk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195" y="2499742"/>
            <a:ext cx="7398255" cy="185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566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err="1" smtClean="0"/>
              <a:t>Preverbale</a:t>
            </a:r>
            <a:r>
              <a:rPr lang="nl-NL" dirty="0" smtClean="0"/>
              <a:t> fase (1)</a:t>
            </a:r>
            <a:endParaRPr lang="nl-NL" dirty="0"/>
          </a:p>
        </p:txBody>
      </p:sp>
      <p:sp>
        <p:nvSpPr>
          <p:cNvPr id="3" name="Tijdelijke aanduiding voor inhoud 2"/>
          <p:cNvSpPr>
            <a:spLocks noGrp="1"/>
          </p:cNvSpPr>
          <p:nvPr>
            <p:ph idx="1"/>
          </p:nvPr>
        </p:nvSpPr>
        <p:spPr>
          <a:xfrm>
            <a:off x="457200" y="1059582"/>
            <a:ext cx="8435280" cy="3834426"/>
          </a:xfrm>
        </p:spPr>
        <p:txBody>
          <a:bodyPr>
            <a:normAutofit fontScale="92500" lnSpcReduction="20000"/>
          </a:bodyPr>
          <a:lstStyle/>
          <a:p>
            <a:pPr marL="0" indent="0">
              <a:buNone/>
            </a:pPr>
            <a:endParaRPr lang="nl-NL" dirty="0" smtClean="0"/>
          </a:p>
          <a:p>
            <a:pPr marL="0" indent="0">
              <a:buNone/>
            </a:pPr>
            <a:r>
              <a:rPr lang="nl-NL" sz="2800" dirty="0" smtClean="0"/>
              <a:t>Alert zijn en ondersteunen op 4 aspecten: </a:t>
            </a:r>
          </a:p>
          <a:p>
            <a:pPr marL="0" indent="0">
              <a:buNone/>
            </a:pPr>
            <a:endParaRPr lang="nl-NL" dirty="0" smtClean="0"/>
          </a:p>
          <a:p>
            <a:r>
              <a:rPr lang="nl-NL" sz="2600" dirty="0" smtClean="0"/>
              <a:t>Luisterhouding</a:t>
            </a:r>
          </a:p>
          <a:p>
            <a:pPr lvl="1"/>
            <a:r>
              <a:rPr lang="nl-NL" dirty="0" smtClean="0"/>
              <a:t>Hoort- richt – herkent – geniet - herkent tegenstellingen - reageert op intonatie – reageert op woorden </a:t>
            </a:r>
          </a:p>
          <a:p>
            <a:pPr marL="342900" lvl="1" indent="0">
              <a:buNone/>
            </a:pPr>
            <a:endParaRPr lang="nl-NL" dirty="0" smtClean="0"/>
          </a:p>
          <a:p>
            <a:r>
              <a:rPr lang="nl-NL" sz="2600" dirty="0" smtClean="0"/>
              <a:t>Gelaatsgerichtheid </a:t>
            </a:r>
          </a:p>
          <a:p>
            <a:pPr lvl="1"/>
            <a:r>
              <a:rPr lang="nl-NL" dirty="0" smtClean="0"/>
              <a:t>Ervaart iemand- richt – volgt – oogcontact - volgt bewegingen - doet mee - bootst na </a:t>
            </a:r>
          </a:p>
          <a:p>
            <a:endParaRPr lang="nl-NL" dirty="0"/>
          </a:p>
        </p:txBody>
      </p:sp>
    </p:spTree>
    <p:extLst>
      <p:ext uri="{BB962C8B-B14F-4D97-AF65-F5344CB8AC3E}">
        <p14:creationId xmlns:p14="http://schemas.microsoft.com/office/powerpoint/2010/main" val="180135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CHE Powerpoint Studenten">
  <a:themeElements>
    <a:clrScheme name="CHE restyling 2016">
      <a:dk1>
        <a:srgbClr val="003B6F"/>
      </a:dk1>
      <a:lt1>
        <a:srgbClr val="FFFFFF"/>
      </a:lt1>
      <a:dk2>
        <a:srgbClr val="003B6F"/>
      </a:dk2>
      <a:lt2>
        <a:srgbClr val="FFFFFF"/>
      </a:lt2>
      <a:accent1>
        <a:srgbClr val="00B8F1"/>
      </a:accent1>
      <a:accent2>
        <a:srgbClr val="B2BC00"/>
      </a:accent2>
      <a:accent3>
        <a:srgbClr val="003B6F"/>
      </a:accent3>
      <a:accent4>
        <a:srgbClr val="BFBFBF"/>
      </a:accent4>
      <a:accent5>
        <a:srgbClr val="FFFFFF"/>
      </a:accent5>
      <a:accent6>
        <a:srgbClr val="FFFFFF"/>
      </a:accent6>
      <a:hlink>
        <a:srgbClr val="00B8F1"/>
      </a:hlink>
      <a:folHlink>
        <a:srgbClr val="BFBFBF"/>
      </a:folHlink>
    </a:clrScheme>
    <a:fontScheme name="Aangepast 1">
      <a:majorFont>
        <a:latin typeface="Trebuchet MS"/>
        <a:ea typeface=""/>
        <a:cs typeface=""/>
      </a:majorFont>
      <a:minorFont>
        <a:latin typeface="Trebuchet MS"/>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9B3C74EDBBE0B47A79F98B8D551E261" ma:contentTypeVersion="12" ma:contentTypeDescription="Een nieuw document maken." ma:contentTypeScope="" ma:versionID="86b3847ed36d67453f3f35e533c495bb">
  <xsd:schema xmlns:xsd="http://www.w3.org/2001/XMLSchema" xmlns:xs="http://www.w3.org/2001/XMLSchema" xmlns:p="http://schemas.microsoft.com/office/2006/metadata/properties" xmlns:ns2="4e68b928-1a3d-4e3a-a879-99b9b4245a81" targetNamespace="http://schemas.microsoft.com/office/2006/metadata/properties" ma:root="true" ma:fieldsID="618d5debf22519d818b54c03ec63af77" ns2:_="">
    <xsd:import namespace="4e68b928-1a3d-4e3a-a879-99b9b4245a81"/>
    <xsd:element name="properties">
      <xsd:complexType>
        <xsd:sequence>
          <xsd:element name="documentManagement">
            <xsd:complexType>
              <xsd:all>
                <xsd:element ref="ns2:Dit_x0020_leermiddel_x0020_mag_x0020_onder_x0020_mijn_x0020_naam_x0020_worden_x0020_verspreid"/>
                <xsd:element ref="ns2:Overige_x0020_informatie" minOccurs="0"/>
                <xsd:element ref="ns2:MediaServiceMetadata" minOccurs="0"/>
                <xsd:element ref="ns2:MediaServiceFastMetadata" minOccurs="0"/>
                <xsd:element ref="ns2:Canmedsrollen" minOccurs="0"/>
                <xsd:element ref="ns2:Kernbegrippen" minOccurs="0"/>
                <xsd:element ref="ns2:Thema_x0027_s" minOccurs="0"/>
                <xsd:element ref="ns2:Licentietype" minOccurs="0"/>
                <xsd:element ref="ns2:Gepubliceerd" minOccurs="0"/>
                <xsd:element ref="ns2:d6de" minOccurs="0"/>
                <xsd:element ref="ns2:Klaar_x0020_voor_x0020_publicati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68b928-1a3d-4e3a-a879-99b9b4245a81" elementFormDefault="qualified">
    <xsd:import namespace="http://schemas.microsoft.com/office/2006/documentManagement/types"/>
    <xsd:import namespace="http://schemas.microsoft.com/office/infopath/2007/PartnerControls"/>
    <xsd:element name="Dit_x0020_leermiddel_x0020_mag_x0020_onder_x0020_mijn_x0020_naam_x0020_worden_x0020_verspreid" ma:index="8" ma:displayName="Dit leermiddel mag onder mijn naam worden verspreid" ma:default="1" ma:description="Leermiddelen worden onder naamsvermelding op wikiwijs verspreid. Door hier &quot;Ja&quot; in te vullen wordt je naam verbonden aan dit leermiddel. Door hier &quot;nee&quot; in te vullen wordt het leermiddel door ons geanonimiseerd. " ma:internalName="Dit_x0020_leermiddel_x0020_mag_x0020_onder_x0020_mijn_x0020_naam_x0020_worden_x0020_verspreid">
      <xsd:simpleType>
        <xsd:restriction base="dms:Boolean"/>
      </xsd:simpleType>
    </xsd:element>
    <xsd:element name="Overige_x0020_informatie" ma:index="9" nillable="true" ma:displayName="Omschrijving" ma:description="Geef hier eventuele opmerkingen op die van toepassing zijn op dit leermiddel. " ma:format="Dropdown" ma:internalName="Overige_x0020_informatie">
      <xsd:simpleType>
        <xsd:restriction base="dms:Note">
          <xsd:maxLength value="25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Canmedsrollen" ma:index="12" nillable="true" ma:displayName="Canmedsrollen" ma:description="Geef aan bij welke canmedsrollen dit leermiddel aansluit" ma:format="Dropdown" ma:internalName="Canmedsrollen">
      <xsd:complexType>
        <xsd:complexContent>
          <xsd:extension base="dms:MultiChoice">
            <xsd:sequence>
              <xsd:element name="Value" maxOccurs="unbounded" minOccurs="0" nillable="true">
                <xsd:simpleType>
                  <xsd:restriction base="dms:Choice">
                    <xsd:enumeration value="Zorgverlener"/>
                    <xsd:enumeration value="Communicator"/>
                    <xsd:enumeration value="Samenwerkingspartner"/>
                    <xsd:enumeration value="Reflectieve EBP-professional"/>
                    <xsd:enumeration value="Gezondheidsbevorderaar"/>
                    <xsd:enumeration value="Organisator"/>
                    <xsd:enumeration value="Professional en kwaliteitsbevorderaar"/>
                  </xsd:restriction>
                </xsd:simpleType>
              </xsd:element>
            </xsd:sequence>
          </xsd:extension>
        </xsd:complexContent>
      </xsd:complexType>
    </xsd:element>
    <xsd:element name="Kernbegrippen" ma:index="13" nillable="true" ma:displayName="Kernbegrippen" ma:format="Dropdown" ma:internalName="Kernbegrippen">
      <xsd:complexType>
        <xsd:complexContent>
          <xsd:extension base="dms:MultiChoice">
            <xsd:sequence>
              <xsd:element name="Value" maxOccurs="unbounded" minOccurs="0" nillable="true">
                <xsd:simpleType>
                  <xsd:restriction base="dms:Choice">
                    <xsd:enumeration value="Klinisch redeneren"/>
                    <xsd:enumeration value="Uitvoeren van zorg"/>
                    <xsd:enumeration value="Indiceren van zorg"/>
                    <xsd:enumeration value="Zelfmanagement versterken"/>
                    <xsd:enumeration value="Persoonsgerichte communicatie"/>
                    <xsd:enumeration value="Inzet ICT"/>
                    <xsd:enumeration value="Professionele relatie"/>
                    <xsd:enumeration value="Gezamenlijke besluitvorming"/>
                    <xsd:enumeration value="Multidisciplinair samenwerken"/>
                    <xsd:enumeration value="Continuïteit van zorg"/>
                    <xsd:enumeration value="Onderzoekend vermogen"/>
                    <xsd:enumeration value="Inzet EBP"/>
                    <xsd:enumeration value="Deskundigheidsbevordering"/>
                    <xsd:enumeration value="Professionele reflectie"/>
                    <xsd:enumeration value="Morele sensitiviteit"/>
                    <xsd:enumeration value="Preventiegericht analyseren"/>
                    <xsd:enumeration value="Gezond gedrag bevorderen"/>
                    <xsd:enumeration value="Verpleegkundig leiderschap"/>
                    <xsd:enumeration value="Coördinatie van zorg"/>
                    <xsd:enumeration value="Veiligheid bevorderen"/>
                    <xsd:enumeration value="Verpleegkundig ondernemerschap"/>
                    <xsd:enumeration value="Kwaliteit van zorg leveren"/>
                    <xsd:enumeration value="Participeren in kwaliteitszorg"/>
                    <xsd:enumeration value="Professioneel gedrag"/>
                  </xsd:restriction>
                </xsd:simpleType>
              </xsd:element>
            </xsd:sequence>
          </xsd:extension>
        </xsd:complexContent>
      </xsd:complexType>
    </xsd:element>
    <xsd:element name="Thema_x0027_s" ma:index="14" nillable="true" ma:displayName="Thema's" ma:description="Geef aan welke thema's behandeld worden. Voor inspiratie, zie de quickstart bij bestanden. " ma:format="Dropdown" ma:internalName="Thema_x0027_s">
      <xsd:complexType>
        <xsd:complexContent>
          <xsd:extension base="dms:MultiChoice">
            <xsd:sequence>
              <xsd:element name="Value" maxOccurs="unbounded" minOccurs="0" nillable="true">
                <xsd:simpleType>
                  <xsd:restriction base="dms:Choice">
                    <xsd:enumeration value="Verpleegkunde"/>
                    <xsd:enumeration value="Farmacologie"/>
                    <xsd:enumeration value="Anatomie, fysiologie en pathologie"/>
                    <xsd:enumeration value="Psychologie, psychiatrie en verstandelijke beperkingen"/>
                    <xsd:enumeration value="Gerontologie en geriatrie"/>
                    <xsd:enumeration value="Recht"/>
                    <xsd:enumeration value="Paramedische interventies"/>
                    <xsd:enumeration value="Sociologie"/>
                    <xsd:enumeration value="Psychologie"/>
                    <xsd:enumeration value="Communicatie"/>
                    <xsd:enumeration value="Communicatie-ICT"/>
                    <xsd:enumeration value="Ethiek"/>
                    <xsd:enumeration value="Organisatiekunde"/>
                    <xsd:enumeration value="Sociologie/economie"/>
                  </xsd:restriction>
                </xsd:simpleType>
              </xsd:element>
            </xsd:sequence>
          </xsd:extension>
        </xsd:complexContent>
      </xsd:complexType>
    </xsd:element>
    <xsd:element name="Licentietype" ma:index="15" nillable="true" ma:displayName="Licentietype" ma:default="CC 3.0 naamsvermelding, gelijkdelen" ma:description="CC 3.0 naamsvermelding, gelijkdelen. Verspreiden en bewerken mag, mits naamsvermelding en werk blijft publiek. &#10;CC 3.0 naamsvermelding: verder verspreiden en bewerken mag, ook commerciëel.&#10;&#10;Standaard kiezen we voor 'naamsvermelding + gelijkdelen'" ma:format="Dropdown" ma:internalName="Licentietype">
      <xsd:simpleType>
        <xsd:restriction base="dms:Choice">
          <xsd:enumeration value="CC 3.0 naamsvermelding, gelijkdelen"/>
          <xsd:enumeration value="CC 3.0 naamsvermelding"/>
        </xsd:restriction>
      </xsd:simpleType>
    </xsd:element>
    <xsd:element name="Gepubliceerd" ma:index="16" nillable="true" ma:displayName="Gepubliceerd" ma:default="0" ma:internalName="Gepubliceerd">
      <xsd:simpleType>
        <xsd:restriction base="dms:Boolean"/>
      </xsd:simpleType>
    </xsd:element>
    <xsd:element name="d6de" ma:index="17" nillable="true" ma:displayName="Auteur" ma:list="UserInfo" ma:internalName="d6d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Klaar_x0020_voor_x0020_publicatie" ma:index="18" nillable="true" ma:displayName="Klaar voor publicatie" ma:default="0" ma:internalName="Klaar_x0020_voor_x0020_publicati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centietype xmlns="4e68b928-1a3d-4e3a-a879-99b9b4245a81">CC 3.0 naamsvermelding, gelijkdelen</Licentietype>
    <Kernbegrippen xmlns="4e68b928-1a3d-4e3a-a879-99b9b4245a81">
      <Value>Persoonsgerichte communicatie</Value>
      <Value>Professionele relatie</Value>
      <Value>Professioneel gedrag</Value>
    </Kernbegrippen>
    <d6de xmlns="4e68b928-1a3d-4e3a-a879-99b9b4245a81">
      <UserInfo>
        <DisplayName/>
        <AccountId xsi:nil="true"/>
        <AccountType/>
      </UserInfo>
    </d6de>
    <Canmedsrollen xmlns="4e68b928-1a3d-4e3a-a879-99b9b4245a81">
      <Value>Communicator</Value>
    </Canmedsrollen>
    <Overige_x0020_informatie xmlns="4e68b928-1a3d-4e3a-a879-99b9b4245a81">Een powerpoint over communicatie(ontwikkeling) bij mensen met verstandelijke beperkingen</Overige_x0020_informatie>
    <Klaar_x0020_voor_x0020_publicatie xmlns="4e68b928-1a3d-4e3a-a879-99b9b4245a81">true</Klaar_x0020_voor_x0020_publicatie>
    <Thema_x0027_s xmlns="4e68b928-1a3d-4e3a-a879-99b9b4245a81">
      <Value>Psychologie, psychiatrie en verstandelijke beperkingen</Value>
    </Thema_x0027_s>
    <Dit_x0020_leermiddel_x0020_mag_x0020_onder_x0020_mijn_x0020_naam_x0020_worden_x0020_verspreid xmlns="4e68b928-1a3d-4e3a-a879-99b9b4245a81">true</Dit_x0020_leermiddel_x0020_mag_x0020_onder_x0020_mijn_x0020_naam_x0020_worden_x0020_verspreid>
    <Gepubliceerd xmlns="4e68b928-1a3d-4e3a-a879-99b9b4245a81">false</Gepubliceerd>
  </documentManagement>
</p:properties>
</file>

<file path=customXml/itemProps1.xml><?xml version="1.0" encoding="utf-8"?>
<ds:datastoreItem xmlns:ds="http://schemas.openxmlformats.org/officeDocument/2006/customXml" ds:itemID="{F31CC867-8FBB-4F3F-B8C6-8B81611452CC}"/>
</file>

<file path=customXml/itemProps2.xml><?xml version="1.0" encoding="utf-8"?>
<ds:datastoreItem xmlns:ds="http://schemas.openxmlformats.org/officeDocument/2006/customXml" ds:itemID="{DB2B5807-4C9E-4F45-8FF3-14ABB93EBC95}"/>
</file>

<file path=customXml/itemProps3.xml><?xml version="1.0" encoding="utf-8"?>
<ds:datastoreItem xmlns:ds="http://schemas.openxmlformats.org/officeDocument/2006/customXml" ds:itemID="{E531503E-AB5B-4D56-864A-AC5E77F17CB1}"/>
</file>

<file path=docProps/app.xml><?xml version="1.0" encoding="utf-8"?>
<Properties xmlns="http://schemas.openxmlformats.org/officeDocument/2006/extended-properties" xmlns:vt="http://schemas.openxmlformats.org/officeDocument/2006/docPropsVTypes">
  <Template>CHE Powerpoint Voltijd</Template>
  <TotalTime>7</TotalTime>
  <Words>2582</Words>
  <Application>Microsoft Office PowerPoint</Application>
  <PresentationFormat>Diavoorstelling (16:9)</PresentationFormat>
  <Paragraphs>316</Paragraphs>
  <Slides>23</Slides>
  <Notes>17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Trebuchet MS</vt:lpstr>
      <vt:lpstr>CHE Powerpoint Studenten</vt:lpstr>
      <vt:lpstr> Communiceren met mensen met een verstandelijke beperking </vt:lpstr>
      <vt:lpstr>Doelen</vt:lpstr>
      <vt:lpstr>Wat is communiceren?</vt:lpstr>
      <vt:lpstr>Cognitie en Waarneming</vt:lpstr>
      <vt:lpstr>Functies van taal </vt:lpstr>
      <vt:lpstr>Normale Taalontwikkeling</vt:lpstr>
      <vt:lpstr>Ontwikkeling bij verstandelijk beperkten</vt:lpstr>
      <vt:lpstr>Belang voor begeleiding</vt:lpstr>
      <vt:lpstr>Preverbale fase (1)</vt:lpstr>
      <vt:lpstr>Preverbale fase (2)</vt:lpstr>
      <vt:lpstr>Sensomotorische integratie</vt:lpstr>
      <vt:lpstr>Spreken bij lichaamsgebonden ordening    </vt:lpstr>
      <vt:lpstr>Basale Stimulatie </vt:lpstr>
      <vt:lpstr>Verwijzers voorbeelden </vt:lpstr>
      <vt:lpstr>Nog meer over Verwijzers</vt:lpstr>
      <vt:lpstr>Spreken bij associatieve ordening (1)</vt:lpstr>
      <vt:lpstr>Spreken bij associatieve ordening (2)</vt:lpstr>
      <vt:lpstr>Pictogrammen</vt:lpstr>
      <vt:lpstr>Spreken bij structurerende ordening</vt:lpstr>
      <vt:lpstr>Spreken bij vormgevende ordening</vt:lpstr>
      <vt:lpstr>Totale communicatie </vt:lpstr>
      <vt:lpstr>Piaget (1896-1980)</vt:lpstr>
      <vt:lpstr>Literatuur</vt:lpstr>
    </vt:vector>
  </TitlesOfParts>
  <Company>Christelijke Hogeschool Ede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Communiceren met mensen met een verstandelijke beperking </dc:title>
  <dc:creator>Oversluizen - van Rijn, Nellie</dc:creator>
  <cp:lastModifiedBy>Oversluizen - van Rijn, Nellie</cp:lastModifiedBy>
  <cp:revision>1</cp:revision>
  <dcterms:created xsi:type="dcterms:W3CDTF">2019-01-24T19:29:32Z</dcterms:created>
  <dcterms:modified xsi:type="dcterms:W3CDTF">2019-01-24T19:37:16Z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0x010100C9B3C74EDBBE0B47A79F98B8D551E261</vt:lpwstr>
  </property>
</Properties>
</file>