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85" r:id="rId4"/>
    <p:sldId id="301" r:id="rId5"/>
    <p:sldId id="291" r:id="rId6"/>
    <p:sldId id="290" r:id="rId7"/>
    <p:sldId id="302" r:id="rId8"/>
    <p:sldId id="292" r:id="rId9"/>
    <p:sldId id="303" r:id="rId10"/>
    <p:sldId id="305" r:id="rId11"/>
    <p:sldId id="311" r:id="rId12"/>
    <p:sldId id="310" r:id="rId13"/>
    <p:sldId id="309" r:id="rId14"/>
    <p:sldId id="306" r:id="rId15"/>
    <p:sldId id="307" r:id="rId16"/>
    <p:sldId id="308" r:id="rId17"/>
    <p:sldId id="31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FC56B-F90C-44A0-B92B-E7FD6565A07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9E9E-B282-4FF6-A9E2-88919A996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https://www.youtube.com/watch?v=dYu-0rOnLpA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9E9E-B282-4FF6-A9E2-88919A9963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0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kan het VBV vandaan komen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9E9E-B282-4FF6-A9E2-88919A9963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0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3093DA-FF44-4CBF-AC6F-DB214435FF6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67CFA5-205E-4920-9D08-AAD4FCE92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93DA-FF44-4CBF-AC6F-DB214435FF6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FA5-205E-4920-9D08-AAD4FCE92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93DA-FF44-4CBF-AC6F-DB214435FF6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FA5-205E-4920-9D08-AAD4FCE92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93DA-FF44-4CBF-AC6F-DB214435FF6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FA5-205E-4920-9D08-AAD4FCE92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93DA-FF44-4CBF-AC6F-DB214435FF6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FA5-205E-4920-9D08-AAD4FCE92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93DA-FF44-4CBF-AC6F-DB214435FF6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FA5-205E-4920-9D08-AAD4FCE92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93DA-FF44-4CBF-AC6F-DB214435FF6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FA5-205E-4920-9D08-AAD4FCE92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93DA-FF44-4CBF-AC6F-DB214435FF6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FA5-205E-4920-9D08-AAD4FCE92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93DA-FF44-4CBF-AC6F-DB214435FF6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FA5-205E-4920-9D08-AAD4FCE92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F3093DA-FF44-4CBF-AC6F-DB214435FF6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FA5-205E-4920-9D08-AAD4FCE92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3093DA-FF44-4CBF-AC6F-DB214435FF6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67CFA5-205E-4920-9D08-AAD4FCE92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3093DA-FF44-4CBF-AC6F-DB214435FF6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67CFA5-205E-4920-9D08-AAD4FCE92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nl-NL" dirty="0" smtClean="0"/>
              <a:t>Hoorcollege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4000" dirty="0" smtClean="0"/>
              <a:t>Pathologie bij de bevalling en in het kraambed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617594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sz="3500" dirty="0" smtClean="0"/>
              <a:t>Minor Kind in </a:t>
            </a:r>
            <a:r>
              <a:rPr lang="nl-NL" sz="3500" dirty="0" smtClean="0"/>
              <a:t>Zorg</a:t>
            </a:r>
          </a:p>
          <a:p>
            <a:r>
              <a:rPr lang="nl-NL" sz="3500" dirty="0" smtClean="0"/>
              <a:t>Hogeschool Utrecht</a:t>
            </a:r>
            <a:endParaRPr lang="nl-NL" sz="35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&gt;24 weken en &lt;37 weken</a:t>
            </a:r>
          </a:p>
          <a:p>
            <a:r>
              <a:rPr lang="nl-NL" dirty="0" smtClean="0"/>
              <a:t>7-8 %</a:t>
            </a:r>
          </a:p>
          <a:p>
            <a:r>
              <a:rPr lang="nl-NL" dirty="0" smtClean="0"/>
              <a:t>Remming: &gt;24 en &lt; 33/34 weken</a:t>
            </a:r>
          </a:p>
          <a:p>
            <a:endParaRPr lang="nl-NL" dirty="0" smtClean="0"/>
          </a:p>
          <a:p>
            <a:r>
              <a:rPr lang="nl-NL" dirty="0" smtClean="0"/>
              <a:t>Bevalling</a:t>
            </a:r>
          </a:p>
          <a:p>
            <a:r>
              <a:rPr lang="nl-NL" dirty="0" smtClean="0"/>
              <a:t>Ademhaling</a:t>
            </a:r>
          </a:p>
          <a:p>
            <a:r>
              <a:rPr lang="nl-NL" dirty="0" smtClean="0"/>
              <a:t>Afkoeling</a:t>
            </a:r>
          </a:p>
          <a:p>
            <a:r>
              <a:rPr lang="nl-NL" dirty="0" smtClean="0"/>
              <a:t>Infectie</a:t>
            </a:r>
          </a:p>
          <a:p>
            <a:r>
              <a:rPr lang="nl-NL" dirty="0" smtClean="0"/>
              <a:t>Hersenbloeding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Prematuriteit / </a:t>
            </a:r>
            <a:r>
              <a:rPr lang="nl-NL" dirty="0" err="1" smtClean="0"/>
              <a:t>Dysmaturiteit</a:t>
            </a:r>
            <a:endParaRPr lang="en-US" dirty="0"/>
          </a:p>
        </p:txBody>
      </p:sp>
      <p:pic>
        <p:nvPicPr>
          <p:cNvPr id="4" name="Picture 3" descr="prematu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8061" y="2780928"/>
            <a:ext cx="4115939" cy="43007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&gt; 41/42 weken</a:t>
            </a:r>
          </a:p>
          <a:p>
            <a:endParaRPr lang="nl-NL" dirty="0" smtClean="0"/>
          </a:p>
          <a:p>
            <a:r>
              <a:rPr lang="nl-NL" dirty="0" smtClean="0"/>
              <a:t>Placenta</a:t>
            </a:r>
          </a:p>
          <a:p>
            <a:r>
              <a:rPr lang="nl-NL" dirty="0" smtClean="0"/>
              <a:t>Vruchtwater</a:t>
            </a:r>
          </a:p>
          <a:p>
            <a:r>
              <a:rPr lang="nl-NL" dirty="0" smtClean="0"/>
              <a:t>Meconium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Serotiniteit</a:t>
            </a:r>
            <a:endParaRPr lang="en-US" dirty="0"/>
          </a:p>
        </p:txBody>
      </p:sp>
      <p:pic>
        <p:nvPicPr>
          <p:cNvPr id="4" name="Picture 3" descr="12e3ee2fa8d4f1ccb76690a6ee071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591018"/>
            <a:ext cx="4170040" cy="31275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con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6437" y="1796256"/>
            <a:ext cx="5191125" cy="38957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Meconium aspiratie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26004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23928" y="1481328"/>
            <a:ext cx="5040560" cy="4525963"/>
          </a:xfrm>
        </p:spPr>
        <p:txBody>
          <a:bodyPr>
            <a:noAutofit/>
          </a:bodyPr>
          <a:lstStyle/>
          <a:p>
            <a:r>
              <a:rPr lang="nl-NL" sz="2000" dirty="0" smtClean="0"/>
              <a:t>Hypoxie: zuurstofgebrek </a:t>
            </a:r>
            <a:r>
              <a:rPr lang="nl-NL" sz="2000" dirty="0"/>
              <a:t>waarbij de bloedcirculatie op gang blijft</a:t>
            </a:r>
            <a:endParaRPr lang="nl-NL" sz="2000" dirty="0" smtClean="0"/>
          </a:p>
          <a:p>
            <a:r>
              <a:rPr lang="nl-NL" sz="2000" dirty="0" smtClean="0"/>
              <a:t>Asfyxie: </a:t>
            </a:r>
            <a:r>
              <a:rPr lang="nl-NL" sz="2000" dirty="0"/>
              <a:t>zuurstofgebrek als gevolg van een verstoorde bloedcirculatie of van een volledige onderbreking van de bloedstroom</a:t>
            </a:r>
            <a:r>
              <a:rPr lang="nl-NL" sz="2000" dirty="0" smtClean="0"/>
              <a:t> (1%)</a:t>
            </a:r>
          </a:p>
          <a:p>
            <a:endParaRPr lang="nl-NL" sz="2000" dirty="0" smtClean="0"/>
          </a:p>
          <a:p>
            <a:r>
              <a:rPr lang="nl-NL" sz="2000" dirty="0" smtClean="0"/>
              <a:t>Temperatuur</a:t>
            </a:r>
          </a:p>
          <a:p>
            <a:r>
              <a:rPr lang="nl-NL" sz="2000" dirty="0" smtClean="0"/>
              <a:t>O2</a:t>
            </a:r>
          </a:p>
          <a:p>
            <a:r>
              <a:rPr lang="nl-NL" sz="2000" dirty="0" smtClean="0"/>
              <a:t>Hartmassage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Koeling</a:t>
            </a:r>
          </a:p>
          <a:p>
            <a:endParaRPr lang="nl-NL" sz="1600" dirty="0" smtClean="0"/>
          </a:p>
          <a:p>
            <a:endParaRPr lang="nl-NL" sz="1600" dirty="0" smtClean="0"/>
          </a:p>
          <a:p>
            <a:endParaRPr lang="nl-NL" sz="1600" dirty="0" smtClean="0"/>
          </a:p>
          <a:p>
            <a:r>
              <a:rPr lang="en-US" sz="1600" dirty="0" smtClean="0"/>
              <a:t>http://www.huizekroon.nl/site/fotoalbum/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Hypoxie</a:t>
            </a:r>
            <a:r>
              <a:rPr lang="nl-NL" dirty="0" smtClean="0"/>
              <a:t>/ </a:t>
            </a:r>
            <a:r>
              <a:rPr lang="nl-NL" dirty="0" err="1" smtClean="0"/>
              <a:t>Asfyxie</a:t>
            </a:r>
            <a:endParaRPr lang="en-US" dirty="0"/>
          </a:p>
        </p:txBody>
      </p:sp>
      <p:pic>
        <p:nvPicPr>
          <p:cNvPr id="4" name="Picture 3" descr="2009-03-14_0090-485x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24744" y="1772816"/>
            <a:ext cx="5616624" cy="399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Caput</a:t>
            </a:r>
            <a:r>
              <a:rPr lang="nl-NL" dirty="0" smtClean="0"/>
              <a:t> </a:t>
            </a:r>
            <a:r>
              <a:rPr lang="nl-NL" dirty="0" err="1" smtClean="0"/>
              <a:t>succedaneum</a:t>
            </a:r>
            <a:endParaRPr lang="en-US" dirty="0"/>
          </a:p>
        </p:txBody>
      </p:sp>
      <p:pic>
        <p:nvPicPr>
          <p:cNvPr id="8" name="Content Placeholder 7" descr="96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097360"/>
            <a:ext cx="7200800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cup-fig20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4754741" cy="216712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Bloeding tussen bot en beenvlies</a:t>
            </a:r>
          </a:p>
          <a:p>
            <a:endParaRPr lang="nl-NL" dirty="0" smtClean="0"/>
          </a:p>
          <a:p>
            <a:r>
              <a:rPr lang="nl-NL" dirty="0" smtClean="0"/>
              <a:t>Langere heling dan </a:t>
            </a:r>
            <a:r>
              <a:rPr lang="nl-NL" dirty="0" err="1" smtClean="0"/>
              <a:t>Caput</a:t>
            </a:r>
            <a:r>
              <a:rPr lang="nl-NL" dirty="0" smtClean="0"/>
              <a:t> </a:t>
            </a:r>
            <a:r>
              <a:rPr lang="nl-NL" dirty="0" err="1" smtClean="0"/>
              <a:t>suc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dirty="0" smtClean="0"/>
              <a:t>Geen therapie</a:t>
            </a:r>
          </a:p>
          <a:p>
            <a:endParaRPr lang="nl-NL" dirty="0" smtClean="0"/>
          </a:p>
          <a:p>
            <a:r>
              <a:rPr lang="nl-NL" dirty="0" smtClean="0"/>
              <a:t>Kans op </a:t>
            </a:r>
            <a:r>
              <a:rPr lang="nl-NL" dirty="0" err="1" smtClean="0"/>
              <a:t>Hyperbillirubinemie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Cefaal</a:t>
            </a:r>
            <a:r>
              <a:rPr lang="nl-NL" dirty="0" smtClean="0"/>
              <a:t> hematoom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Facialisparese</a:t>
            </a:r>
          </a:p>
          <a:p>
            <a:r>
              <a:rPr lang="nl-NL" dirty="0" smtClean="0"/>
              <a:t>Plexus-</a:t>
            </a:r>
            <a:r>
              <a:rPr lang="nl-NL" dirty="0" err="1" smtClean="0"/>
              <a:t>brachialis</a:t>
            </a:r>
            <a:r>
              <a:rPr lang="nl-NL" dirty="0" smtClean="0"/>
              <a:t> verlamming (</a:t>
            </a:r>
            <a:r>
              <a:rPr lang="nl-NL" dirty="0" err="1" smtClean="0"/>
              <a:t>Erbse</a:t>
            </a:r>
            <a:r>
              <a:rPr lang="nl-NL" dirty="0" smtClean="0"/>
              <a:t> parese)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Verlammingen</a:t>
            </a:r>
            <a:endParaRPr lang="en-US" dirty="0"/>
          </a:p>
        </p:txBody>
      </p:sp>
      <p:pic>
        <p:nvPicPr>
          <p:cNvPr id="9" name="Picture 8" descr="imagesCASZKXZ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3172435" cy="2376264"/>
          </a:xfrm>
          <a:prstGeom prst="rect">
            <a:avLst/>
          </a:prstGeom>
        </p:spPr>
      </p:pic>
      <p:pic>
        <p:nvPicPr>
          <p:cNvPr id="10" name="Picture 9" descr="brachialPlexu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502563"/>
            <a:ext cx="4906888" cy="4248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 smtClean="0"/>
              <a:t>NVOG.nl</a:t>
            </a:r>
          </a:p>
          <a:p>
            <a:r>
              <a:rPr lang="nl-NL" sz="2200" dirty="0" smtClean="0"/>
              <a:t>RIVM.nl</a:t>
            </a:r>
          </a:p>
          <a:p>
            <a:r>
              <a:rPr lang="nl-NL" sz="2200" dirty="0" smtClean="0"/>
              <a:t>Oskam et al., (2013). </a:t>
            </a:r>
            <a:r>
              <a:rPr lang="nl-NL" sz="2200" i="1" dirty="0" smtClean="0"/>
              <a:t>Nederlands leerboek Jeugdgezondheidzorg. </a:t>
            </a:r>
            <a:r>
              <a:rPr lang="nl-NL" sz="2200" dirty="0" smtClean="0"/>
              <a:t>Assen: Koninklijke Van Gorcum</a:t>
            </a:r>
          </a:p>
          <a:p>
            <a:r>
              <a:rPr lang="en-US" sz="2200" dirty="0"/>
              <a:t>Heymans, H.S.A. (Red). (2015) </a:t>
            </a:r>
            <a:r>
              <a:rPr lang="nl-NL" sz="2200" i="1" dirty="0"/>
              <a:t>Leerboek kindergeneeskunde</a:t>
            </a:r>
            <a:r>
              <a:rPr lang="nl-NL" sz="2200" dirty="0"/>
              <a:t>. Utrecht: de </a:t>
            </a:r>
            <a:r>
              <a:rPr lang="nl-NL" sz="2200" dirty="0" smtClean="0"/>
              <a:t>Tijdstroom </a:t>
            </a:r>
          </a:p>
          <a:p>
            <a:r>
              <a:rPr lang="nl-NL" sz="2200" dirty="0"/>
              <a:t>Prins, M. &amp; van Roosmalen, J. (2016) </a:t>
            </a:r>
            <a:r>
              <a:rPr lang="nl-NL" sz="2200" i="1" dirty="0"/>
              <a:t>Praktische Verloskunde. </a:t>
            </a:r>
            <a:r>
              <a:rPr lang="nl-NL" sz="2200" dirty="0"/>
              <a:t>(13</a:t>
            </a:r>
            <a:r>
              <a:rPr lang="nl-NL" sz="2200" baseline="30000" dirty="0"/>
              <a:t>e</a:t>
            </a:r>
            <a:r>
              <a:rPr lang="nl-NL" sz="2200" dirty="0"/>
              <a:t> druk). Houten: </a:t>
            </a:r>
            <a:r>
              <a:rPr lang="nl-NL" sz="2200" dirty="0" err="1"/>
              <a:t>Bohn</a:t>
            </a:r>
            <a:r>
              <a:rPr lang="nl-NL" sz="2200" dirty="0"/>
              <a:t> </a:t>
            </a:r>
            <a:r>
              <a:rPr lang="nl-NL" sz="2200" dirty="0" err="1"/>
              <a:t>Stafleu</a:t>
            </a:r>
            <a:r>
              <a:rPr lang="nl-NL" sz="2200" dirty="0"/>
              <a:t> van </a:t>
            </a:r>
            <a:r>
              <a:rPr lang="nl-NL" sz="2200" dirty="0" err="1"/>
              <a:t>Loghem</a:t>
            </a:r>
            <a:endParaRPr lang="nl-NL" sz="2200" dirty="0"/>
          </a:p>
          <a:p>
            <a:r>
              <a:rPr lang="nl-NL" sz="2200" dirty="0"/>
              <a:t>Heineman, M.J. (Red), Evers, J.L.H., </a:t>
            </a:r>
            <a:r>
              <a:rPr lang="nl-NL" sz="2200" dirty="0" err="1"/>
              <a:t>Massuger</a:t>
            </a:r>
            <a:r>
              <a:rPr lang="nl-NL" sz="2200" dirty="0"/>
              <a:t>, L.F.A.G., Steegers, E.A.P. (2007). </a:t>
            </a:r>
            <a:r>
              <a:rPr lang="nl-NL" sz="2200" i="1" dirty="0"/>
              <a:t>Obstetrie en Gynaecologie</a:t>
            </a:r>
            <a:r>
              <a:rPr lang="nl-NL" sz="2200" dirty="0"/>
              <a:t>. (6</a:t>
            </a:r>
            <a:r>
              <a:rPr lang="nl-NL" sz="2200" baseline="30000" dirty="0"/>
              <a:t>e</a:t>
            </a:r>
            <a:r>
              <a:rPr lang="nl-NL" sz="2200" dirty="0"/>
              <a:t> druk). Amsterdam: Reed Business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Literatuur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CFA5-205E-4920-9D08-AAD4FCE928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Inleiding</a:t>
            </a:r>
          </a:p>
          <a:p>
            <a:endParaRPr lang="nl-NL" dirty="0" smtClean="0"/>
          </a:p>
          <a:p>
            <a:r>
              <a:rPr lang="nl-NL" dirty="0" smtClean="0"/>
              <a:t>De gewone bevalling</a:t>
            </a:r>
          </a:p>
          <a:p>
            <a:endParaRPr lang="nl-NL" dirty="0" smtClean="0"/>
          </a:p>
          <a:p>
            <a:r>
              <a:rPr lang="nl-NL" dirty="0" smtClean="0"/>
              <a:t>Pathologie van de </a:t>
            </a:r>
          </a:p>
          <a:p>
            <a:pPr>
              <a:buNone/>
            </a:pPr>
            <a:r>
              <a:rPr lang="nl-NL" dirty="0" smtClean="0"/>
              <a:t>	bevalling (vacuümextractie, </a:t>
            </a:r>
            <a:r>
              <a:rPr lang="nl-NL" dirty="0" err="1" smtClean="0"/>
              <a:t>forcipale</a:t>
            </a:r>
            <a:r>
              <a:rPr lang="nl-NL" dirty="0" smtClean="0"/>
              <a:t> extractie, sectio caesarea, prematuur, </a:t>
            </a:r>
            <a:r>
              <a:rPr lang="nl-NL" dirty="0" err="1" smtClean="0"/>
              <a:t>dysmatuur</a:t>
            </a:r>
            <a:r>
              <a:rPr lang="nl-NL" dirty="0" smtClean="0"/>
              <a:t>, </a:t>
            </a:r>
            <a:r>
              <a:rPr lang="nl-NL" dirty="0" err="1" smtClean="0"/>
              <a:t>serotiniteit</a:t>
            </a:r>
            <a:r>
              <a:rPr lang="nl-NL" dirty="0" smtClean="0"/>
              <a:t>, meconium aspiratie)</a:t>
            </a:r>
          </a:p>
          <a:p>
            <a:endParaRPr lang="nl-NL" dirty="0" smtClean="0"/>
          </a:p>
          <a:p>
            <a:r>
              <a:rPr lang="nl-NL" dirty="0" smtClean="0"/>
              <a:t>Geboortetrauma</a:t>
            </a:r>
          </a:p>
          <a:p>
            <a:endParaRPr lang="nl-NL" dirty="0"/>
          </a:p>
          <a:p>
            <a:r>
              <a:rPr lang="nl-NL" dirty="0" smtClean="0"/>
              <a:t>Afsluiting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gewone bevalling (&gt;37+0)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Ontsluitingstijdperk</a:t>
            </a:r>
          </a:p>
          <a:p>
            <a:endParaRPr lang="nl-NL" dirty="0" smtClean="0"/>
          </a:p>
          <a:p>
            <a:r>
              <a:rPr lang="nl-NL" dirty="0" smtClean="0"/>
              <a:t>Uitdrijvingstijdperk</a:t>
            </a:r>
          </a:p>
          <a:p>
            <a:endParaRPr lang="nl-NL" dirty="0" smtClean="0"/>
          </a:p>
          <a:p>
            <a:r>
              <a:rPr lang="nl-NL" dirty="0" err="1" smtClean="0"/>
              <a:t>Placentair</a:t>
            </a:r>
            <a:r>
              <a:rPr lang="nl-NL" dirty="0" smtClean="0"/>
              <a:t> tijdperk</a:t>
            </a:r>
          </a:p>
          <a:p>
            <a:endParaRPr lang="nl-NL" dirty="0" smtClean="0"/>
          </a:p>
          <a:p>
            <a:r>
              <a:rPr lang="nl-NL" dirty="0" smtClean="0"/>
              <a:t>Post </a:t>
            </a:r>
            <a:r>
              <a:rPr lang="nl-NL" dirty="0" err="1" smtClean="0"/>
              <a:t>placentair</a:t>
            </a:r>
            <a:r>
              <a:rPr lang="nl-NL" dirty="0" smtClean="0"/>
              <a:t> tijdperk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 smtClean="0"/>
              <a:t>Braxton-Hicks</a:t>
            </a:r>
            <a:r>
              <a:rPr lang="nl-NL" dirty="0" smtClean="0"/>
              <a:t> contracties</a:t>
            </a:r>
          </a:p>
          <a:p>
            <a:r>
              <a:rPr lang="nl-NL" dirty="0" smtClean="0"/>
              <a:t>Voorspellende weeën</a:t>
            </a:r>
          </a:p>
          <a:p>
            <a:r>
              <a:rPr lang="nl-NL" dirty="0" err="1" smtClean="0"/>
              <a:t>Ontsluitings</a:t>
            </a:r>
            <a:r>
              <a:rPr lang="nl-NL" dirty="0" smtClean="0"/>
              <a:t>-</a:t>
            </a:r>
          </a:p>
          <a:p>
            <a:pPr>
              <a:buNone/>
            </a:pPr>
            <a:r>
              <a:rPr lang="nl-NL" dirty="0" smtClean="0"/>
              <a:t>	weeën</a:t>
            </a:r>
          </a:p>
          <a:p>
            <a:endParaRPr lang="nl-NL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Ontsluitingstijdperk</a:t>
            </a:r>
            <a:endParaRPr lang="en-US" dirty="0"/>
          </a:p>
        </p:txBody>
      </p:sp>
      <p:pic>
        <p:nvPicPr>
          <p:cNvPr id="4" name="Picture 3" descr="Ontslui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700808"/>
            <a:ext cx="5652120" cy="4026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40-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146716"/>
            <a:ext cx="6048672" cy="552264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Uitdrijvingstijdperk</a:t>
            </a:r>
            <a:endParaRPr lang="en-US" dirty="0"/>
          </a:p>
        </p:txBody>
      </p:sp>
      <p:pic>
        <p:nvPicPr>
          <p:cNvPr id="5" name="Picture 4" descr="w40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844824"/>
            <a:ext cx="23812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lacenta2_0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362584"/>
            <a:ext cx="4427984" cy="44954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Placentair</a:t>
            </a:r>
            <a:r>
              <a:rPr lang="nl-NL" dirty="0" smtClean="0"/>
              <a:t> tijdperk</a:t>
            </a:r>
            <a:endParaRPr lang="en-US" dirty="0"/>
          </a:p>
        </p:txBody>
      </p:sp>
      <p:pic>
        <p:nvPicPr>
          <p:cNvPr id="6" name="Picture 5" descr="placen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7"/>
            <a:ext cx="4283968" cy="28425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Post </a:t>
            </a:r>
            <a:r>
              <a:rPr lang="nl-NL" dirty="0" err="1" smtClean="0"/>
              <a:t>placentair</a:t>
            </a:r>
            <a:r>
              <a:rPr lang="nl-NL" dirty="0" smtClean="0"/>
              <a:t> tijdperk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Controle van pols, </a:t>
            </a:r>
            <a:r>
              <a:rPr lang="nl-NL" dirty="0" smtClean="0"/>
              <a:t>bloeddruk</a:t>
            </a:r>
            <a:r>
              <a:rPr lang="nl-NL" dirty="0"/>
              <a:t>, fundushoogte en bloedverlies</a:t>
            </a:r>
            <a:endParaRPr lang="en-US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Niet Vorderende Ontsluiting (NVO)</a:t>
            </a:r>
          </a:p>
          <a:p>
            <a:r>
              <a:rPr lang="nl-NL" dirty="0" smtClean="0"/>
              <a:t>Niet Vorderende Uitdrijving (NVU)</a:t>
            </a:r>
          </a:p>
          <a:p>
            <a:r>
              <a:rPr lang="nl-NL" dirty="0" smtClean="0"/>
              <a:t>Nood (moeder of kind)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Pathologie</a:t>
            </a:r>
            <a:endParaRPr lang="en-US" dirty="0"/>
          </a:p>
        </p:txBody>
      </p:sp>
      <p:pic>
        <p:nvPicPr>
          <p:cNvPr id="11" name="Picture 10" descr="Geburt-Kind-Kaiserschni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794000"/>
            <a:ext cx="59309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NVU</a:t>
            </a:r>
          </a:p>
          <a:p>
            <a:r>
              <a:rPr lang="nl-NL" dirty="0" smtClean="0"/>
              <a:t>Nood (moeder of kind)</a:t>
            </a:r>
          </a:p>
          <a:p>
            <a:endParaRPr lang="nl-NL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Pathologie</a:t>
            </a:r>
            <a:endParaRPr lang="en-US" dirty="0"/>
          </a:p>
        </p:txBody>
      </p:sp>
      <p:pic>
        <p:nvPicPr>
          <p:cNvPr id="4" name="Picture 3" descr="assisteddeliver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399493"/>
            <a:ext cx="7992888" cy="44585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1134</TotalTime>
  <Words>286</Words>
  <Application>Microsoft Office PowerPoint</Application>
  <PresentationFormat>On-screen Show (4:3)</PresentationFormat>
  <Paragraphs>112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Lucida Sans Unicode</vt:lpstr>
      <vt:lpstr>Verdana</vt:lpstr>
      <vt:lpstr>Wingdings 2</vt:lpstr>
      <vt:lpstr>Wingdings 3</vt:lpstr>
      <vt:lpstr>Concourse</vt:lpstr>
      <vt:lpstr>Hoorcollege Pathologie bij de bevalling en in het kraambed</vt:lpstr>
      <vt:lpstr>Inhoud</vt:lpstr>
      <vt:lpstr>De gewone bevalling (&gt;37+0)</vt:lpstr>
      <vt:lpstr>Ontsluitingstijdperk</vt:lpstr>
      <vt:lpstr>Uitdrijvingstijdperk</vt:lpstr>
      <vt:lpstr>Placentair tijdperk</vt:lpstr>
      <vt:lpstr>Post placentair tijdperk</vt:lpstr>
      <vt:lpstr>Pathologie</vt:lpstr>
      <vt:lpstr>Pathologie</vt:lpstr>
      <vt:lpstr>Prematuriteit / Dysmaturiteit</vt:lpstr>
      <vt:lpstr>Serotiniteit</vt:lpstr>
      <vt:lpstr>Meconium aspiratie</vt:lpstr>
      <vt:lpstr>Hypoxie/ Asfyxie</vt:lpstr>
      <vt:lpstr>Caput succedaneum</vt:lpstr>
      <vt:lpstr>Cefaal hematoom</vt:lpstr>
      <vt:lpstr>Verlammingen</vt:lpstr>
      <vt:lpstr>Literatuur</vt:lpstr>
    </vt:vector>
  </TitlesOfParts>
  <Company>Hogeschool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Hoorcollege 1 De (verpleegkundige) zorgverlening bij de problematische zwangerschap I</dc:title>
  <dc:creator>helen.meijrink</dc:creator>
  <cp:lastModifiedBy>Nienke Verduijn</cp:lastModifiedBy>
  <cp:revision>109</cp:revision>
  <dcterms:created xsi:type="dcterms:W3CDTF">2012-09-03T15:12:32Z</dcterms:created>
  <dcterms:modified xsi:type="dcterms:W3CDTF">2019-11-04T13:30:07Z</dcterms:modified>
</cp:coreProperties>
</file>