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7"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08" y="-96"/>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D4624-347B-42D1-8A63-40C09048B96C}" type="datetimeFigureOut">
              <a:rPr lang="nl-NL" smtClean="0"/>
              <a:t>5-8-2010</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DBB6F-837C-4ACB-972C-3B96391C11F3}" type="slidenum">
              <a:rPr lang="nl-NL" smtClean="0"/>
              <a:t>‹nr.›</a:t>
            </a:fld>
            <a:endParaRPr lang="nl-NL" dirty="0"/>
          </a:p>
        </p:txBody>
      </p:sp>
    </p:spTree>
    <p:extLst>
      <p:ext uri="{BB962C8B-B14F-4D97-AF65-F5344CB8AC3E}">
        <p14:creationId xmlns:p14="http://schemas.microsoft.com/office/powerpoint/2010/main" val="57138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8DBB6F-837C-4ACB-972C-3B96391C11F3}" type="slidenum">
              <a:rPr lang="nl-NL" smtClean="0"/>
              <a:t>7</a:t>
            </a:fld>
            <a:endParaRPr lang="nl-NL"/>
          </a:p>
        </p:txBody>
      </p:sp>
    </p:spTree>
    <p:extLst>
      <p:ext uri="{BB962C8B-B14F-4D97-AF65-F5344CB8AC3E}">
        <p14:creationId xmlns:p14="http://schemas.microsoft.com/office/powerpoint/2010/main" val="261171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4AB5DFF4-1053-424D-AB6C-37270AA253E2}" type="slidenum">
              <a:rPr lang="nl-NL" smtClean="0"/>
              <a:t>‹nr.›</a:t>
            </a:fld>
            <a:endParaRPr lang="nl-NL"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nl-NL" smtClean="0"/>
              <a:t>Klik om de stijl te bewerken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4AB5DFF4-1053-424D-AB6C-37270AA253E2}" type="slidenum">
              <a:rPr lang="nl-NL" smtClean="0"/>
              <a:t>‹nr.›</a:t>
            </a:fld>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nl-NL" smtClean="0"/>
              <a:t>Klik om de stijl te bewerken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4AB5DFF4-1053-424D-AB6C-37270AA253E2}" type="slidenum">
              <a:rPr lang="nl-NL" smtClean="0"/>
              <a:t>‹nr.›</a:t>
            </a:fld>
            <a:endParaRPr lang="nl-N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4AB5DFF4-1053-424D-AB6C-37270AA253E2}" type="slidenum">
              <a:rPr lang="nl-NL" smtClean="0"/>
              <a:t>‹nr.›</a:t>
            </a:fld>
            <a:endParaRPr lang="nl-NL" dirty="0"/>
          </a:p>
        </p:txBody>
      </p:sp>
      <p:sp>
        <p:nvSpPr>
          <p:cNvPr id="8" name="Title 7"/>
          <p:cNvSpPr>
            <a:spLocks noGrp="1"/>
          </p:cNvSpPr>
          <p:nvPr>
            <p:ph type="title"/>
          </p:nvPr>
        </p:nvSpPr>
        <p:spPr/>
        <p:txBody>
          <a:bodyPr/>
          <a:lstStyle/>
          <a:p>
            <a:r>
              <a:rPr lang="nl-NL" smtClean="0"/>
              <a:t>Klik om de stijl te bewerken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nl-NL" smtClean="0"/>
              <a:t>Klik om de stijl te bewerken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4AB5DFF4-1053-424D-AB6C-37270AA253E2}" type="slidenum">
              <a:rPr lang="nl-NL" smtClean="0"/>
              <a:t>‹nr.›</a:t>
            </a:fld>
            <a:endParaRPr lang="nl-N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4AB5DFF4-1053-424D-AB6C-37270AA253E2}" type="slidenum">
              <a:rPr lang="nl-NL" smtClean="0"/>
              <a:t>‹nr.›</a:t>
            </a:fld>
            <a:endParaRPr lang="nl-NL" dirty="0"/>
          </a:p>
        </p:txBody>
      </p:sp>
      <p:sp>
        <p:nvSpPr>
          <p:cNvPr id="8" name="Title 7"/>
          <p:cNvSpPr>
            <a:spLocks noGrp="1"/>
          </p:cNvSpPr>
          <p:nvPr>
            <p:ph type="title"/>
          </p:nvPr>
        </p:nvSpPr>
        <p:spPr/>
        <p:txBody>
          <a:bodyPr/>
          <a:lstStyle/>
          <a:p>
            <a:r>
              <a:rPr lang="nl-NL" smtClean="0"/>
              <a:t>Klik om de stijl te bewerken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nl-NL" smtClean="0"/>
              <a:t>Klik om de modelstijlen te bewerken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4AB5DFF4-1053-424D-AB6C-37270AA253E2}" type="slidenum">
              <a:rPr lang="nl-NL" smtClean="0"/>
              <a:t>‹nr.›</a:t>
            </a:fld>
            <a:endParaRPr lang="nl-NL" dirty="0"/>
          </a:p>
        </p:txBody>
      </p:sp>
      <p:sp>
        <p:nvSpPr>
          <p:cNvPr id="10" name="Title 9"/>
          <p:cNvSpPr>
            <a:spLocks noGrp="1"/>
          </p:cNvSpPr>
          <p:nvPr>
            <p:ph type="title"/>
          </p:nvPr>
        </p:nvSpPr>
        <p:spPr/>
        <p:txBody>
          <a:bodyPr/>
          <a:lstStyle/>
          <a:p>
            <a:r>
              <a:rPr lang="nl-NL" smtClean="0"/>
              <a:t>Klik om de stijl te bewerken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4AB5DFF4-1053-424D-AB6C-37270AA253E2}" type="slidenum">
              <a:rPr lang="nl-NL" smtClean="0"/>
              <a:t>‹nr.›</a:t>
            </a:fld>
            <a:endParaRPr lang="nl-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4AB5DFF4-1053-424D-AB6C-37270AA253E2}" type="slidenum">
              <a:rPr lang="nl-NL" smtClean="0"/>
              <a:t>‹nr.›</a:t>
            </a:fld>
            <a:endParaRPr lang="nl-N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nl-NL" smtClean="0"/>
              <a:t>Klik om de stijl te bewerken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4AB5DFF4-1053-424D-AB6C-37270AA253E2}" type="slidenum">
              <a:rPr lang="nl-NL" smtClean="0"/>
              <a:t>‹nr.›</a:t>
            </a:fld>
            <a:endParaRPr lang="nl-N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4D34E5A-6AFB-4E19-9E86-B50BF6B7C99D}" type="datetimeFigureOut">
              <a:rPr lang="nl-NL" smtClean="0"/>
              <a:t>5-8-2010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4AB5DFF4-1053-424D-AB6C-37270AA253E2}" type="slidenum">
              <a:rPr lang="nl-NL" smtClean="0"/>
              <a:t>‹nr.›</a:t>
            </a:fld>
            <a:endParaRPr lang="nl-NL"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nl-NL" smtClean="0"/>
              <a:t>Klik om de stijl te bewerken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nl-NL" smtClean="0"/>
              <a:t>Klik om de stijl te bewerken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4D34E5A-6AFB-4E19-9E86-B50BF6B7C99D}" type="datetimeFigureOut">
              <a:rPr lang="nl-NL" smtClean="0"/>
              <a:t>5-8-2010</a:t>
            </a:fld>
            <a:endParaRPr lang="nl-NL"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nl-NL"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AB5DFF4-1053-424D-AB6C-37270AA253E2}" type="slidenum">
              <a:rPr lang="nl-NL" smtClean="0"/>
              <a:t>‹nr.›</a:t>
            </a:fld>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5949280"/>
            <a:ext cx="8496944" cy="464687"/>
          </a:xfrm>
        </p:spPr>
        <p:txBody>
          <a:bodyPr/>
          <a:lstStyle/>
          <a:p>
            <a:pPr algn="ctr"/>
            <a:r>
              <a:rPr lang="nl-NL" dirty="0" smtClean="0"/>
              <a:t>Sectie scheikunde, College Den </a:t>
            </a:r>
            <a:r>
              <a:rPr lang="nl-NL" dirty="0" err="1" smtClean="0"/>
              <a:t>Hulster</a:t>
            </a:r>
            <a:r>
              <a:rPr lang="nl-NL" dirty="0" smtClean="0"/>
              <a:t> - Venlo</a:t>
            </a:r>
            <a:endParaRPr lang="nl-NL" dirty="0"/>
          </a:p>
        </p:txBody>
      </p:sp>
      <p:sp>
        <p:nvSpPr>
          <p:cNvPr id="2" name="Titel 1"/>
          <p:cNvSpPr>
            <a:spLocks noGrp="1"/>
          </p:cNvSpPr>
          <p:nvPr>
            <p:ph type="ctrTitle"/>
          </p:nvPr>
        </p:nvSpPr>
        <p:spPr>
          <a:xfrm>
            <a:off x="251520" y="2204864"/>
            <a:ext cx="8640960" cy="1872208"/>
          </a:xfrm>
        </p:spPr>
        <p:txBody>
          <a:bodyPr/>
          <a:lstStyle/>
          <a:p>
            <a:pPr marL="182880" indent="0">
              <a:buNone/>
            </a:pPr>
            <a:r>
              <a:rPr lang="nl-NL" dirty="0" smtClean="0"/>
              <a:t>Het opstellen van </a:t>
            </a:r>
            <a:br>
              <a:rPr lang="nl-NL" dirty="0" smtClean="0"/>
            </a:br>
            <a:r>
              <a:rPr lang="nl-NL" dirty="0"/>
              <a:t> </a:t>
            </a:r>
            <a:r>
              <a:rPr lang="nl-NL" dirty="0" smtClean="0"/>
              <a:t>            reactieschema’s.</a:t>
            </a:r>
            <a:endParaRPr lang="nl-NL" dirty="0"/>
          </a:p>
        </p:txBody>
      </p:sp>
    </p:spTree>
    <p:extLst>
      <p:ext uri="{BB962C8B-B14F-4D97-AF65-F5344CB8AC3E}">
        <p14:creationId xmlns:p14="http://schemas.microsoft.com/office/powerpoint/2010/main" val="15494266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2" nodeType="afterEffect">
                                  <p:stCondLst>
                                    <p:cond delay="200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2"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311821"/>
            <a:ext cx="3096344" cy="5308019"/>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38591">
            <a:off x="713698" y="650378"/>
            <a:ext cx="3736340" cy="2698468"/>
          </a:xfrm>
          <a:prstGeom prst="rect">
            <a:avLst/>
          </a:prstGeom>
        </p:spPr>
      </p:pic>
      <p:sp>
        <p:nvSpPr>
          <p:cNvPr id="4" name="Tekstvak 3"/>
          <p:cNvSpPr txBox="1"/>
          <p:nvPr/>
        </p:nvSpPr>
        <p:spPr>
          <a:xfrm>
            <a:off x="467544" y="1005492"/>
            <a:ext cx="3983213" cy="1815882"/>
          </a:xfrm>
          <a:prstGeom prst="rect">
            <a:avLst/>
          </a:prstGeom>
          <a:noFill/>
        </p:spPr>
        <p:txBody>
          <a:bodyPr wrap="square" rtlCol="0">
            <a:spAutoFit/>
          </a:bodyPr>
          <a:lstStyle/>
          <a:p>
            <a:r>
              <a:rPr lang="nl-NL" sz="2400" dirty="0" smtClean="0"/>
              <a:t>          </a:t>
            </a:r>
            <a:r>
              <a:rPr lang="nl-NL" sz="2400" dirty="0" smtClean="0"/>
              <a:t>   </a:t>
            </a:r>
            <a:r>
              <a:rPr lang="nl-NL" sz="2800" dirty="0" smtClean="0"/>
              <a:t>Natuurlijk zijn</a:t>
            </a:r>
          </a:p>
          <a:p>
            <a:r>
              <a:rPr lang="nl-NL" sz="2800" dirty="0"/>
              <a:t> </a:t>
            </a:r>
            <a:r>
              <a:rPr lang="nl-NL" sz="2800" dirty="0" smtClean="0"/>
              <a:t>    </a:t>
            </a:r>
            <a:r>
              <a:rPr lang="nl-NL" sz="2800" dirty="0" smtClean="0"/>
              <a:t>   er oefeningen,</a:t>
            </a:r>
          </a:p>
          <a:p>
            <a:r>
              <a:rPr lang="nl-NL" sz="2800" dirty="0" smtClean="0"/>
              <a:t>      vraag ze mij </a:t>
            </a:r>
          </a:p>
          <a:p>
            <a:r>
              <a:rPr lang="nl-NL" sz="2800" dirty="0"/>
              <a:t> </a:t>
            </a:r>
            <a:r>
              <a:rPr lang="nl-NL" sz="2800" dirty="0" smtClean="0"/>
              <a:t>          </a:t>
            </a:r>
            <a:r>
              <a:rPr lang="nl-NL" sz="2800" dirty="0" smtClean="0"/>
              <a:t>maar.</a:t>
            </a:r>
            <a:endParaRPr lang="nl-NL" sz="28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2" y="5762590"/>
            <a:ext cx="800100" cy="857250"/>
          </a:xfrm>
          <a:prstGeom prst="rect">
            <a:avLst/>
          </a:prstGeom>
        </p:spPr>
      </p:pic>
    </p:spTree>
    <p:extLst>
      <p:ext uri="{BB962C8B-B14F-4D97-AF65-F5344CB8AC3E}">
        <p14:creationId xmlns:p14="http://schemas.microsoft.com/office/powerpoint/2010/main" val="26077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68660"/>
            <a:ext cx="6120680" cy="6120680"/>
          </a:xfrm>
          <a:prstGeom prst="rect">
            <a:avLst/>
          </a:prstGeom>
        </p:spPr>
      </p:pic>
      <p:sp>
        <p:nvSpPr>
          <p:cNvPr id="2" name="Tekstvak 1"/>
          <p:cNvSpPr txBox="1"/>
          <p:nvPr/>
        </p:nvSpPr>
        <p:spPr>
          <a:xfrm>
            <a:off x="323528" y="260648"/>
            <a:ext cx="8493031" cy="2677656"/>
          </a:xfrm>
          <a:prstGeom prst="rect">
            <a:avLst/>
          </a:prstGeom>
          <a:noFill/>
        </p:spPr>
        <p:txBody>
          <a:bodyPr wrap="none" rtlCol="0">
            <a:spAutoFit/>
          </a:bodyPr>
          <a:lstStyle/>
          <a:p>
            <a:r>
              <a:rPr lang="nl-NL" sz="2800" dirty="0" smtClean="0"/>
              <a:t>In deze les gaan we leren om uit een verhaal de </a:t>
            </a:r>
          </a:p>
          <a:p>
            <a:r>
              <a:rPr lang="nl-NL" sz="2800" dirty="0" smtClean="0">
                <a:solidFill>
                  <a:srgbClr val="0000FF"/>
                </a:solidFill>
              </a:rPr>
              <a:t>beginstof</a:t>
            </a:r>
            <a:r>
              <a:rPr lang="nl-NL" sz="2800" dirty="0" smtClean="0"/>
              <a:t>(</a:t>
            </a:r>
            <a:r>
              <a:rPr lang="nl-NL" sz="2800" dirty="0" err="1" smtClean="0">
                <a:solidFill>
                  <a:srgbClr val="0000FF"/>
                </a:solidFill>
              </a:rPr>
              <a:t>fen</a:t>
            </a:r>
            <a:r>
              <a:rPr lang="nl-NL" sz="2800" dirty="0" smtClean="0"/>
              <a:t>) en de </a:t>
            </a:r>
            <a:r>
              <a:rPr lang="nl-NL" sz="2800" dirty="0" smtClean="0">
                <a:solidFill>
                  <a:srgbClr val="FF0000"/>
                </a:solidFill>
              </a:rPr>
              <a:t>reactieproduct</a:t>
            </a:r>
            <a:r>
              <a:rPr lang="nl-NL" sz="2800" dirty="0" smtClean="0"/>
              <a:t>(</a:t>
            </a:r>
            <a:r>
              <a:rPr lang="nl-NL" sz="2800" dirty="0" smtClean="0">
                <a:solidFill>
                  <a:srgbClr val="FF0000"/>
                </a:solidFill>
              </a:rPr>
              <a:t>en</a:t>
            </a:r>
            <a:r>
              <a:rPr lang="nl-NL" sz="2800" dirty="0" smtClean="0"/>
              <a:t>) te halen. </a:t>
            </a:r>
            <a:endParaRPr lang="nl-NL" sz="2800" dirty="0"/>
          </a:p>
          <a:p>
            <a:r>
              <a:rPr lang="nl-NL" sz="2800" dirty="0" smtClean="0"/>
              <a:t>Je moet daarvoor het verhaal goed lezen en dan de</a:t>
            </a:r>
          </a:p>
          <a:p>
            <a:r>
              <a:rPr lang="nl-NL" sz="2800" dirty="0" smtClean="0"/>
              <a:t>beginstoffen als eerste noteren. Daarna zet je een</a:t>
            </a:r>
          </a:p>
          <a:p>
            <a:r>
              <a:rPr lang="nl-NL" sz="2800" dirty="0"/>
              <a:t>p</a:t>
            </a:r>
            <a:r>
              <a:rPr lang="nl-NL" sz="2800" dirty="0" smtClean="0"/>
              <a:t>ijl en noteert hierachter de reactieproducten. </a:t>
            </a:r>
          </a:p>
          <a:p>
            <a:r>
              <a:rPr lang="nl-NL" sz="2800" dirty="0" smtClean="0"/>
              <a:t>Kijk maar eens hoe het gedaan wordt.  </a:t>
            </a:r>
            <a:endParaRPr lang="nl-NL" sz="2800" dirty="0"/>
          </a:p>
        </p:txBody>
      </p:sp>
      <p:sp>
        <p:nvSpPr>
          <p:cNvPr id="24" name="Afgeronde rechthoek 23"/>
          <p:cNvSpPr/>
          <p:nvPr/>
        </p:nvSpPr>
        <p:spPr>
          <a:xfrm>
            <a:off x="182376" y="3124125"/>
            <a:ext cx="8546542" cy="138499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
        <p:nvSpPr>
          <p:cNvPr id="9" name="PIJL-RECHTS 8"/>
          <p:cNvSpPr/>
          <p:nvPr/>
        </p:nvSpPr>
        <p:spPr>
          <a:xfrm>
            <a:off x="2710695" y="5445224"/>
            <a:ext cx="1537860" cy="2053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6228184" y="5282044"/>
            <a:ext cx="372218" cy="523220"/>
          </a:xfrm>
          <a:prstGeom prst="rect">
            <a:avLst/>
          </a:prstGeom>
          <a:noFill/>
        </p:spPr>
        <p:txBody>
          <a:bodyPr wrap="none" rtlCol="0">
            <a:spAutoFit/>
          </a:bodyPr>
          <a:lstStyle/>
          <a:p>
            <a:r>
              <a:rPr lang="nl-NL" sz="2800" dirty="0" smtClean="0"/>
              <a:t>+</a:t>
            </a:r>
            <a:endParaRPr lang="nl-NL" sz="2800" dirty="0"/>
          </a:p>
        </p:txBody>
      </p:sp>
      <p:sp>
        <p:nvSpPr>
          <p:cNvPr id="14" name="Tekstvak 13"/>
          <p:cNvSpPr txBox="1"/>
          <p:nvPr/>
        </p:nvSpPr>
        <p:spPr>
          <a:xfrm>
            <a:off x="389722" y="3124124"/>
            <a:ext cx="8281434" cy="1384995"/>
          </a:xfrm>
          <a:prstGeom prst="rect">
            <a:avLst/>
          </a:prstGeom>
          <a:noFill/>
        </p:spPr>
        <p:txBody>
          <a:bodyPr wrap="none" rtlCol="0">
            <a:spAutoFit/>
          </a:bodyPr>
          <a:lstStyle/>
          <a:p>
            <a:r>
              <a:rPr lang="nl-NL" sz="2800" dirty="0" smtClean="0"/>
              <a:t>In een airbag zit </a:t>
            </a:r>
            <a:r>
              <a:rPr lang="nl-NL" sz="2800" dirty="0" err="1" smtClean="0"/>
              <a:t>natriumazide</a:t>
            </a:r>
            <a:r>
              <a:rPr lang="nl-NL" sz="2800" dirty="0" smtClean="0"/>
              <a:t> </a:t>
            </a:r>
            <a:r>
              <a:rPr lang="nl-NL" sz="2800" dirty="0" smtClean="0"/>
              <a:t>dat bij een </a:t>
            </a:r>
            <a:r>
              <a:rPr lang="nl-NL" sz="2800" dirty="0" smtClean="0"/>
              <a:t>botsing </a:t>
            </a:r>
            <a:endParaRPr lang="nl-NL" sz="2800" dirty="0" smtClean="0"/>
          </a:p>
          <a:p>
            <a:r>
              <a:rPr lang="nl-NL" sz="2800" dirty="0" smtClean="0"/>
              <a:t>doormiddel </a:t>
            </a:r>
            <a:r>
              <a:rPr lang="nl-NL" sz="2800" dirty="0" smtClean="0"/>
              <a:t>van een </a:t>
            </a:r>
            <a:r>
              <a:rPr lang="nl-NL" sz="2800" dirty="0" smtClean="0"/>
              <a:t>stroompje wordt </a:t>
            </a:r>
            <a:r>
              <a:rPr lang="nl-NL" sz="2800" dirty="0" smtClean="0"/>
              <a:t>omgezet </a:t>
            </a:r>
            <a:r>
              <a:rPr lang="nl-NL" sz="2800" dirty="0" smtClean="0"/>
              <a:t>in</a:t>
            </a:r>
          </a:p>
          <a:p>
            <a:r>
              <a:rPr lang="nl-NL" sz="2800" dirty="0" smtClean="0"/>
              <a:t>natrium </a:t>
            </a:r>
            <a:r>
              <a:rPr lang="nl-NL" sz="2800" dirty="0" smtClean="0"/>
              <a:t>en </a:t>
            </a:r>
            <a:r>
              <a:rPr lang="nl-NL" sz="2800" dirty="0" smtClean="0"/>
              <a:t>stikstof.</a:t>
            </a:r>
            <a:endParaRPr lang="nl-NL" sz="2800" dirty="0"/>
          </a:p>
        </p:txBody>
      </p:sp>
      <p:sp>
        <p:nvSpPr>
          <p:cNvPr id="16" name="Tekstvak 15"/>
          <p:cNvSpPr txBox="1"/>
          <p:nvPr/>
        </p:nvSpPr>
        <p:spPr>
          <a:xfrm>
            <a:off x="3095836" y="3121804"/>
            <a:ext cx="2305439" cy="523220"/>
          </a:xfrm>
          <a:prstGeom prst="rect">
            <a:avLst/>
          </a:prstGeom>
          <a:noFill/>
        </p:spPr>
        <p:txBody>
          <a:bodyPr wrap="none" rtlCol="0">
            <a:spAutoFit/>
          </a:bodyPr>
          <a:lstStyle/>
          <a:p>
            <a:r>
              <a:rPr lang="nl-NL" sz="2800" dirty="0" err="1" smtClean="0">
                <a:solidFill>
                  <a:srgbClr val="0000FF"/>
                </a:solidFill>
              </a:rPr>
              <a:t>natriumazide</a:t>
            </a:r>
            <a:endParaRPr lang="nl-NL" sz="2800" dirty="0">
              <a:solidFill>
                <a:srgbClr val="0000FF"/>
              </a:solidFill>
            </a:endParaRPr>
          </a:p>
        </p:txBody>
      </p:sp>
      <p:sp>
        <p:nvSpPr>
          <p:cNvPr id="17" name="Tekstvak 16"/>
          <p:cNvSpPr txBox="1"/>
          <p:nvPr/>
        </p:nvSpPr>
        <p:spPr>
          <a:xfrm>
            <a:off x="389722" y="3985900"/>
            <a:ext cx="1447832" cy="523220"/>
          </a:xfrm>
          <a:prstGeom prst="rect">
            <a:avLst/>
          </a:prstGeom>
          <a:noFill/>
        </p:spPr>
        <p:txBody>
          <a:bodyPr wrap="none" rtlCol="0">
            <a:spAutoFit/>
          </a:bodyPr>
          <a:lstStyle/>
          <a:p>
            <a:r>
              <a:rPr lang="nl-NL" sz="2800" dirty="0" smtClean="0">
                <a:solidFill>
                  <a:srgbClr val="FF0000"/>
                </a:solidFill>
              </a:rPr>
              <a:t>natrium</a:t>
            </a:r>
            <a:endParaRPr lang="nl-NL" sz="2800" dirty="0">
              <a:solidFill>
                <a:srgbClr val="FF0000"/>
              </a:solidFill>
            </a:endParaRPr>
          </a:p>
        </p:txBody>
      </p:sp>
      <p:sp>
        <p:nvSpPr>
          <p:cNvPr id="18" name="Tekstvak 17"/>
          <p:cNvSpPr txBox="1"/>
          <p:nvPr/>
        </p:nvSpPr>
        <p:spPr>
          <a:xfrm>
            <a:off x="2265008" y="3985900"/>
            <a:ext cx="1370888" cy="523220"/>
          </a:xfrm>
          <a:prstGeom prst="rect">
            <a:avLst/>
          </a:prstGeom>
          <a:noFill/>
        </p:spPr>
        <p:txBody>
          <a:bodyPr wrap="none" rtlCol="0">
            <a:spAutoFit/>
          </a:bodyPr>
          <a:lstStyle/>
          <a:p>
            <a:r>
              <a:rPr lang="nl-NL" sz="2800" dirty="0" smtClean="0">
                <a:solidFill>
                  <a:srgbClr val="FF0000"/>
                </a:solidFill>
              </a:rPr>
              <a:t>stikstof</a:t>
            </a:r>
            <a:endParaRPr lang="nl-NL" sz="2800" dirty="0">
              <a:solidFill>
                <a:srgbClr val="FF0000"/>
              </a:solidFill>
            </a:endParaRPr>
          </a:p>
        </p:txBody>
      </p:sp>
    </p:spTree>
    <p:extLst>
      <p:ext uri="{BB962C8B-B14F-4D97-AF65-F5344CB8AC3E}">
        <p14:creationId xmlns:p14="http://schemas.microsoft.com/office/powerpoint/2010/main" val="29463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5"/>
                                        </p:tgtEl>
                                        <p:attrNameLst>
                                          <p:attrName>style.opacity</p:attrName>
                                        </p:attrNameLst>
                                      </p:cBhvr>
                                      <p:to>
                                        <p:strVal val="0.5"/>
                                      </p:to>
                                    </p:set>
                                    <p:animEffect filter="image" prLst="opacity: 0.5">
                                      <p:cBhvr rctx="IE">
                                        <p:cTn id="9" dur="indefinite"/>
                                        <p:tgtEl>
                                          <p:spTgt spid="1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2" presetClass="entr" presetSubtype="4" fill="hold" grpId="0" nodeType="afterEffect">
                                  <p:stCondLst>
                                    <p:cond delay="10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10500"/>
                            </p:stCondLst>
                            <p:childTnLst>
                              <p:par>
                                <p:cTn id="22" presetID="1" presetClass="entr" presetSubtype="0" fill="hold" grpId="0" nodeType="afterEffect">
                                  <p:stCondLst>
                                    <p:cond delay="700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17500"/>
                            </p:stCondLst>
                            <p:childTnLst>
                              <p:par>
                                <p:cTn id="25" presetID="42" presetClass="path" presetSubtype="0" accel="50000" decel="50000" fill="hold" grpId="1" nodeType="afterEffect">
                                  <p:stCondLst>
                                    <p:cond delay="1000"/>
                                  </p:stCondLst>
                                  <p:childTnLst>
                                    <p:animMotion origin="layout" path="M -3.33333E-6 2.96296E-6 L -0.31493 0.31111 " pathEditMode="relative" rAng="0" ptsTypes="AA">
                                      <p:cBhvr>
                                        <p:cTn id="26" dur="2000" fill="hold"/>
                                        <p:tgtEl>
                                          <p:spTgt spid="16"/>
                                        </p:tgtEl>
                                        <p:attrNameLst>
                                          <p:attrName>ppt_x</p:attrName>
                                          <p:attrName>ppt_y</p:attrName>
                                        </p:attrNameLst>
                                      </p:cBhvr>
                                      <p:rCtr x="-15747" y="15556"/>
                                    </p:animMotion>
                                  </p:childTnLst>
                                </p:cTn>
                              </p:par>
                            </p:childTnLst>
                          </p:cTn>
                        </p:par>
                        <p:par>
                          <p:cTn id="27" fill="hold">
                            <p:stCondLst>
                              <p:cond delay="20500"/>
                            </p:stCondLst>
                            <p:childTnLst>
                              <p:par>
                                <p:cTn id="28" presetID="1" presetClass="entr" presetSubtype="0" fill="hold" grpId="0" nodeType="afterEffect">
                                  <p:stCondLst>
                                    <p:cond delay="100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21500"/>
                            </p:stCondLst>
                            <p:childTnLst>
                              <p:par>
                                <p:cTn id="31" presetID="1" presetClass="entr" presetSubtype="0" fill="hold" grpId="0" nodeType="afterEffect">
                                  <p:stCondLst>
                                    <p:cond delay="1000"/>
                                  </p:stCondLst>
                                  <p:childTnLst>
                                    <p:set>
                                      <p:cBhvr>
                                        <p:cTn id="32" dur="1" fill="hold">
                                          <p:stCondLst>
                                            <p:cond delay="0"/>
                                          </p:stCondLst>
                                        </p:cTn>
                                        <p:tgtEl>
                                          <p:spTgt spid="17"/>
                                        </p:tgtEl>
                                        <p:attrNameLst>
                                          <p:attrName>style.visibility</p:attrName>
                                        </p:attrNameLst>
                                      </p:cBhvr>
                                      <p:to>
                                        <p:strVal val="visible"/>
                                      </p:to>
                                    </p:set>
                                  </p:childTnLst>
                                </p:cTn>
                              </p:par>
                              <p:par>
                                <p:cTn id="33" presetID="42" presetClass="path" presetSubtype="0" accel="50000" decel="50000" fill="hold" grpId="1" nodeType="withEffect">
                                  <p:stCondLst>
                                    <p:cond delay="1000"/>
                                  </p:stCondLst>
                                  <p:childTnLst>
                                    <p:animMotion origin="layout" path="M -1.38889E-6 -2.96296E-6 L 0.46094 0.19051 " pathEditMode="relative" rAng="0" ptsTypes="AA">
                                      <p:cBhvr>
                                        <p:cTn id="34" dur="2000" fill="hold"/>
                                        <p:tgtEl>
                                          <p:spTgt spid="17"/>
                                        </p:tgtEl>
                                        <p:attrNameLst>
                                          <p:attrName>ppt_x</p:attrName>
                                          <p:attrName>ppt_y</p:attrName>
                                        </p:attrNameLst>
                                      </p:cBhvr>
                                      <p:rCtr x="23038" y="9514"/>
                                    </p:animMotion>
                                  </p:childTnLst>
                                </p:cTn>
                              </p:par>
                            </p:childTnLst>
                          </p:cTn>
                        </p:par>
                        <p:par>
                          <p:cTn id="35" fill="hold">
                            <p:stCondLst>
                              <p:cond delay="24500"/>
                            </p:stCondLst>
                            <p:childTnLst>
                              <p:par>
                                <p:cTn id="36" presetID="1" presetClass="entr" presetSubtype="0" fill="hold" grpId="0" nodeType="afterEffect">
                                  <p:stCondLst>
                                    <p:cond delay="100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25500"/>
                            </p:stCondLst>
                            <p:childTnLst>
                              <p:par>
                                <p:cTn id="39" presetID="1" presetClass="entr"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visible"/>
                                      </p:to>
                                    </p:set>
                                  </p:childTnLst>
                                </p:cTn>
                              </p:par>
                              <p:par>
                                <p:cTn id="41" presetID="42" presetClass="path" presetSubtype="0" accel="50000" decel="50000" fill="hold" grpId="1" nodeType="withEffect">
                                  <p:stCondLst>
                                    <p:cond delay="1000"/>
                                  </p:stCondLst>
                                  <p:childTnLst>
                                    <p:animMotion origin="layout" path="M 5.55556E-7 -2.96296E-6 L 0.49635 0.19051 " pathEditMode="relative" rAng="0" ptsTypes="AA">
                                      <p:cBhvr>
                                        <p:cTn id="42" dur="2000" fill="hold"/>
                                        <p:tgtEl>
                                          <p:spTgt spid="18"/>
                                        </p:tgtEl>
                                        <p:attrNameLst>
                                          <p:attrName>ppt_x</p:attrName>
                                          <p:attrName>ppt_y</p:attrName>
                                        </p:attrNameLst>
                                      </p:cBhvr>
                                      <p:rCtr x="24809" y="9514"/>
                                    </p:animMotion>
                                  </p:childTnLst>
                                </p:cTn>
                              </p:par>
                            </p:childTnLst>
                          </p:cTn>
                        </p:par>
                        <p:par>
                          <p:cTn id="43" fill="hold">
                            <p:stCondLst>
                              <p:cond delay="28500"/>
                            </p:stCondLst>
                            <p:childTnLst>
                              <p:par>
                                <p:cTn id="44" presetID="1"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9" grpId="0" animBg="1"/>
      <p:bldP spid="11" grpId="0"/>
      <p:bldP spid="14" grpId="0"/>
      <p:bldP spid="16" grpId="0"/>
      <p:bldP spid="16" grpId="1"/>
      <p:bldP spid="17" grpId="0"/>
      <p:bldP spid="17" grpId="1"/>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32701"/>
            <a:ext cx="6984776" cy="523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fgeronde rechthoek 15"/>
          <p:cNvSpPr/>
          <p:nvPr/>
        </p:nvSpPr>
        <p:spPr>
          <a:xfrm>
            <a:off x="171948" y="2558369"/>
            <a:ext cx="8837100" cy="138499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p:nvSpPr>
        <p:spPr>
          <a:xfrm>
            <a:off x="134952" y="313492"/>
            <a:ext cx="8874096" cy="954107"/>
          </a:xfrm>
          <a:prstGeom prst="rect">
            <a:avLst/>
          </a:prstGeom>
          <a:noFill/>
        </p:spPr>
        <p:txBody>
          <a:bodyPr wrap="none" rtlCol="0">
            <a:spAutoFit/>
          </a:bodyPr>
          <a:lstStyle/>
          <a:p>
            <a:r>
              <a:rPr lang="nl-NL" sz="2800" dirty="0" smtClean="0"/>
              <a:t>We gaan nog een aantal voorbeelden geven en daarna</a:t>
            </a:r>
          </a:p>
          <a:p>
            <a:r>
              <a:rPr lang="nl-NL" sz="2800" dirty="0"/>
              <a:t>m</a:t>
            </a:r>
            <a:r>
              <a:rPr lang="nl-NL" sz="2800" dirty="0" smtClean="0"/>
              <a:t>oeten jullie zelf aan de slag.</a:t>
            </a:r>
            <a:endParaRPr lang="nl-NL" sz="2800" dirty="0"/>
          </a:p>
        </p:txBody>
      </p:sp>
      <p:sp>
        <p:nvSpPr>
          <p:cNvPr id="3" name="Tekstvak 2"/>
          <p:cNvSpPr txBox="1"/>
          <p:nvPr/>
        </p:nvSpPr>
        <p:spPr>
          <a:xfrm>
            <a:off x="188866" y="2596467"/>
            <a:ext cx="8955134" cy="1338828"/>
          </a:xfrm>
          <a:prstGeom prst="rect">
            <a:avLst/>
          </a:prstGeom>
          <a:noFill/>
        </p:spPr>
        <p:txBody>
          <a:bodyPr wrap="square" rtlCol="0">
            <a:spAutoFit/>
          </a:bodyPr>
          <a:lstStyle/>
          <a:p>
            <a:r>
              <a:rPr lang="nl-NL" sz="2700" dirty="0" smtClean="0">
                <a:latin typeface="Comic Sans MS" pitchFamily="66" charset="0"/>
              </a:rPr>
              <a:t>Op grote schaal wordt waterstof bereid door een </a:t>
            </a:r>
          </a:p>
          <a:p>
            <a:r>
              <a:rPr lang="nl-NL" sz="2700" dirty="0">
                <a:latin typeface="Comic Sans MS" pitchFamily="66" charset="0"/>
              </a:rPr>
              <a:t>r</a:t>
            </a:r>
            <a:r>
              <a:rPr lang="nl-NL" sz="2700" dirty="0" smtClean="0">
                <a:latin typeface="Comic Sans MS" pitchFamily="66" charset="0"/>
              </a:rPr>
              <a:t>eactie van koolstof met zeer hete stoom (1100 </a:t>
            </a:r>
            <a:r>
              <a:rPr lang="nl-NL" sz="2700" baseline="50000" dirty="0" smtClean="0">
                <a:latin typeface="Comic Sans MS" pitchFamily="66" charset="0"/>
              </a:rPr>
              <a:t>o</a:t>
            </a:r>
            <a:r>
              <a:rPr lang="nl-NL" sz="2700" dirty="0" smtClean="0">
                <a:latin typeface="Comic Sans MS" pitchFamily="66" charset="0"/>
              </a:rPr>
              <a:t>C), </a:t>
            </a:r>
          </a:p>
          <a:p>
            <a:r>
              <a:rPr lang="nl-NL" sz="2700" dirty="0">
                <a:latin typeface="Comic Sans MS" pitchFamily="66" charset="0"/>
              </a:rPr>
              <a:t>h</a:t>
            </a:r>
            <a:r>
              <a:rPr lang="nl-NL" sz="2700" dirty="0" smtClean="0">
                <a:latin typeface="Comic Sans MS" pitchFamily="66" charset="0"/>
              </a:rPr>
              <a:t>ierbij ontstaat ook nog het gas koolstofmono-oxide</a:t>
            </a:r>
            <a:r>
              <a:rPr lang="nl-NL" sz="2700" dirty="0" smtClean="0"/>
              <a:t>.</a:t>
            </a:r>
            <a:endParaRPr lang="nl-NL" sz="2700" baseline="50000" dirty="0"/>
          </a:p>
        </p:txBody>
      </p:sp>
      <p:sp>
        <p:nvSpPr>
          <p:cNvPr id="5" name="Tekstvak 4"/>
          <p:cNvSpPr txBox="1"/>
          <p:nvPr/>
        </p:nvSpPr>
        <p:spPr>
          <a:xfrm>
            <a:off x="2040714" y="2996952"/>
            <a:ext cx="1523174" cy="507831"/>
          </a:xfrm>
          <a:prstGeom prst="rect">
            <a:avLst/>
          </a:prstGeom>
          <a:noFill/>
        </p:spPr>
        <p:txBody>
          <a:bodyPr wrap="none" rtlCol="0">
            <a:spAutoFit/>
          </a:bodyPr>
          <a:lstStyle/>
          <a:p>
            <a:r>
              <a:rPr lang="nl-NL" sz="2700" dirty="0" smtClean="0">
                <a:solidFill>
                  <a:srgbClr val="0000FF"/>
                </a:solidFill>
                <a:latin typeface="Comic Sans MS" pitchFamily="66" charset="0"/>
              </a:rPr>
              <a:t>koolstof</a:t>
            </a:r>
            <a:endParaRPr lang="nl-NL" sz="2700" dirty="0">
              <a:solidFill>
                <a:srgbClr val="0000FF"/>
              </a:solidFill>
              <a:latin typeface="Comic Sans MS" pitchFamily="66" charset="0"/>
            </a:endParaRPr>
          </a:p>
        </p:txBody>
      </p:sp>
      <p:sp>
        <p:nvSpPr>
          <p:cNvPr id="6" name="Tekstvak 5"/>
          <p:cNvSpPr txBox="1"/>
          <p:nvPr/>
        </p:nvSpPr>
        <p:spPr>
          <a:xfrm>
            <a:off x="1496085" y="5369441"/>
            <a:ext cx="351378" cy="507831"/>
          </a:xfrm>
          <a:prstGeom prst="rect">
            <a:avLst/>
          </a:prstGeom>
          <a:noFill/>
        </p:spPr>
        <p:txBody>
          <a:bodyPr wrap="none" rtlCol="0">
            <a:spAutoFit/>
          </a:bodyPr>
          <a:lstStyle/>
          <a:p>
            <a:r>
              <a:rPr lang="nl-NL" sz="2700" dirty="0" smtClean="0">
                <a:latin typeface="Comic Sans MS" pitchFamily="66" charset="0"/>
              </a:rPr>
              <a:t>+</a:t>
            </a:r>
            <a:endParaRPr lang="nl-NL" sz="2700" dirty="0">
              <a:latin typeface="Comic Sans MS" pitchFamily="66" charset="0"/>
            </a:endParaRPr>
          </a:p>
        </p:txBody>
      </p:sp>
      <p:sp>
        <p:nvSpPr>
          <p:cNvPr id="7" name="Tekstvak 6"/>
          <p:cNvSpPr txBox="1"/>
          <p:nvPr/>
        </p:nvSpPr>
        <p:spPr>
          <a:xfrm>
            <a:off x="5004048" y="2996952"/>
            <a:ext cx="1997663" cy="507831"/>
          </a:xfrm>
          <a:prstGeom prst="rect">
            <a:avLst/>
          </a:prstGeom>
          <a:noFill/>
        </p:spPr>
        <p:txBody>
          <a:bodyPr wrap="none" rtlCol="0">
            <a:spAutoFit/>
          </a:bodyPr>
          <a:lstStyle/>
          <a:p>
            <a:r>
              <a:rPr lang="nl-NL" sz="2700" dirty="0">
                <a:solidFill>
                  <a:srgbClr val="0000FF"/>
                </a:solidFill>
                <a:latin typeface="Comic Sans MS" pitchFamily="66" charset="0"/>
              </a:rPr>
              <a:t>h</a:t>
            </a:r>
            <a:r>
              <a:rPr lang="nl-NL" sz="2700" dirty="0" smtClean="0">
                <a:solidFill>
                  <a:srgbClr val="0000FF"/>
                </a:solidFill>
                <a:latin typeface="Comic Sans MS" pitchFamily="66" charset="0"/>
              </a:rPr>
              <a:t>ete stoom</a:t>
            </a:r>
            <a:endParaRPr lang="nl-NL" sz="2700" dirty="0">
              <a:solidFill>
                <a:srgbClr val="0000FF"/>
              </a:solidFill>
              <a:latin typeface="Comic Sans MS" pitchFamily="66" charset="0"/>
            </a:endParaRPr>
          </a:p>
        </p:txBody>
      </p:sp>
      <p:sp>
        <p:nvSpPr>
          <p:cNvPr id="8" name="Tekstvak 7"/>
          <p:cNvSpPr txBox="1"/>
          <p:nvPr/>
        </p:nvSpPr>
        <p:spPr>
          <a:xfrm>
            <a:off x="5443270" y="2996952"/>
            <a:ext cx="1119217" cy="507831"/>
          </a:xfrm>
          <a:prstGeom prst="rect">
            <a:avLst/>
          </a:prstGeom>
          <a:noFill/>
        </p:spPr>
        <p:txBody>
          <a:bodyPr wrap="none" rtlCol="0">
            <a:spAutoFit/>
          </a:bodyPr>
          <a:lstStyle/>
          <a:p>
            <a:r>
              <a:rPr lang="nl-NL" sz="2700" dirty="0" smtClean="0">
                <a:solidFill>
                  <a:srgbClr val="0000FF"/>
                </a:solidFill>
                <a:latin typeface="Comic Sans MS" pitchFamily="66" charset="0"/>
              </a:rPr>
              <a:t>water</a:t>
            </a:r>
            <a:endParaRPr lang="nl-NL" sz="2700" dirty="0">
              <a:solidFill>
                <a:srgbClr val="0000FF"/>
              </a:solidFill>
              <a:latin typeface="Comic Sans MS" pitchFamily="66" charset="0"/>
            </a:endParaRPr>
          </a:p>
        </p:txBody>
      </p:sp>
      <p:sp>
        <p:nvSpPr>
          <p:cNvPr id="10" name="PIJL-RECHTS 9"/>
          <p:cNvSpPr/>
          <p:nvPr/>
        </p:nvSpPr>
        <p:spPr>
          <a:xfrm>
            <a:off x="2880545" y="5568355"/>
            <a:ext cx="971375" cy="92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851920" y="2564904"/>
            <a:ext cx="1810111" cy="507831"/>
          </a:xfrm>
          <a:prstGeom prst="rect">
            <a:avLst/>
          </a:prstGeom>
          <a:noFill/>
        </p:spPr>
        <p:txBody>
          <a:bodyPr wrap="none" rtlCol="0">
            <a:spAutoFit/>
          </a:bodyPr>
          <a:lstStyle/>
          <a:p>
            <a:r>
              <a:rPr lang="nl-NL" sz="2700" dirty="0" smtClean="0">
                <a:solidFill>
                  <a:srgbClr val="FF0000"/>
                </a:solidFill>
                <a:latin typeface="Comic Sans MS" pitchFamily="66" charset="0"/>
              </a:rPr>
              <a:t>waterstof</a:t>
            </a:r>
            <a:endParaRPr lang="nl-NL" sz="2700" dirty="0">
              <a:solidFill>
                <a:srgbClr val="FF0000"/>
              </a:solidFill>
              <a:latin typeface="Comic Sans MS" pitchFamily="66" charset="0"/>
            </a:endParaRPr>
          </a:p>
        </p:txBody>
      </p:sp>
      <p:sp>
        <p:nvSpPr>
          <p:cNvPr id="11" name="Tekstvak 10"/>
          <p:cNvSpPr txBox="1"/>
          <p:nvPr/>
        </p:nvSpPr>
        <p:spPr>
          <a:xfrm>
            <a:off x="5428031" y="3429000"/>
            <a:ext cx="3361818" cy="507831"/>
          </a:xfrm>
          <a:prstGeom prst="rect">
            <a:avLst/>
          </a:prstGeom>
          <a:noFill/>
        </p:spPr>
        <p:txBody>
          <a:bodyPr wrap="none" rtlCol="0">
            <a:spAutoFit/>
          </a:bodyPr>
          <a:lstStyle/>
          <a:p>
            <a:r>
              <a:rPr lang="nl-NL" sz="2700" dirty="0">
                <a:solidFill>
                  <a:srgbClr val="FF0000"/>
                </a:solidFill>
                <a:latin typeface="Comic Sans MS" pitchFamily="66" charset="0"/>
              </a:rPr>
              <a:t>k</a:t>
            </a:r>
            <a:r>
              <a:rPr lang="nl-NL" sz="2700" dirty="0" smtClean="0">
                <a:solidFill>
                  <a:srgbClr val="FF0000"/>
                </a:solidFill>
                <a:latin typeface="Comic Sans MS" pitchFamily="66" charset="0"/>
              </a:rPr>
              <a:t>oolstofmono-oxide</a:t>
            </a:r>
            <a:endParaRPr lang="nl-NL" sz="2700" dirty="0">
              <a:solidFill>
                <a:srgbClr val="FF0000"/>
              </a:solidFill>
              <a:latin typeface="Comic Sans MS" pitchFamily="66" charset="0"/>
            </a:endParaRPr>
          </a:p>
        </p:txBody>
      </p:sp>
      <p:sp>
        <p:nvSpPr>
          <p:cNvPr id="13" name="Tekstvak 12"/>
          <p:cNvSpPr txBox="1"/>
          <p:nvPr/>
        </p:nvSpPr>
        <p:spPr>
          <a:xfrm>
            <a:off x="5543890" y="5369441"/>
            <a:ext cx="351378" cy="507831"/>
          </a:xfrm>
          <a:prstGeom prst="rect">
            <a:avLst/>
          </a:prstGeom>
          <a:noFill/>
        </p:spPr>
        <p:txBody>
          <a:bodyPr wrap="none" rtlCol="0">
            <a:spAutoFit/>
          </a:bodyPr>
          <a:lstStyle/>
          <a:p>
            <a:r>
              <a:rPr lang="nl-NL" sz="2700" dirty="0" smtClean="0">
                <a:latin typeface="Comic Sans MS" pitchFamily="66" charset="0"/>
              </a:rPr>
              <a:t>+</a:t>
            </a:r>
            <a:endParaRPr lang="nl-NL" sz="2700" dirty="0">
              <a:latin typeface="Comic Sans MS" pitchFamily="66" charset="0"/>
            </a:endParaRPr>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Tree>
    <p:extLst>
      <p:ext uri="{BB962C8B-B14F-4D97-AF65-F5344CB8AC3E}">
        <p14:creationId xmlns:p14="http://schemas.microsoft.com/office/powerpoint/2010/main" val="9118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0"/>
                                  </p:stCondLst>
                                  <p:childTnLst>
                                    <p:set>
                                      <p:cBhvr>
                                        <p:cTn id="9" dur="1" fill="hold">
                                          <p:stCondLst>
                                            <p:cond delay="0"/>
                                          </p:stCondLst>
                                        </p:cTn>
                                        <p:tgtEl>
                                          <p:spTgt spid="1026"/>
                                        </p:tgtEl>
                                        <p:attrNameLst>
                                          <p:attrName>style.visibility</p:attrName>
                                        </p:attrNameLst>
                                      </p:cBhvr>
                                      <p:to>
                                        <p:strVal val="visible"/>
                                      </p:to>
                                    </p:set>
                                  </p:childTnLst>
                                </p:cTn>
                              </p:par>
                              <p:par>
                                <p:cTn id="10" presetID="9" presetClass="emph" presetSubtype="0" nodeType="withEffect">
                                  <p:stCondLst>
                                    <p:cond delay="4000"/>
                                  </p:stCondLst>
                                  <p:childTnLst>
                                    <p:set>
                                      <p:cBhvr rctx="PPT">
                                        <p:cTn id="11" dur="indefinite"/>
                                        <p:tgtEl>
                                          <p:spTgt spid="1026"/>
                                        </p:tgtEl>
                                        <p:attrNameLst>
                                          <p:attrName>style.opacity</p:attrName>
                                        </p:attrNameLst>
                                      </p:cBhvr>
                                      <p:to>
                                        <p:strVal val="0.5"/>
                                      </p:to>
                                    </p:set>
                                    <p:animEffect filter="image" prLst="opacity: 0.5">
                                      <p:cBhvr rctx="IE">
                                        <p:cTn id="12" dur="indefinite"/>
                                        <p:tgtEl>
                                          <p:spTgt spid="1026"/>
                                        </p:tgtEl>
                                      </p:cBhvr>
                                    </p:animEffect>
                                  </p:childTnLst>
                                </p:cTn>
                              </p:par>
                            </p:childTnLst>
                          </p:cTn>
                        </p:par>
                        <p:par>
                          <p:cTn id="13" fill="hold">
                            <p:stCondLst>
                              <p:cond delay="4000"/>
                            </p:stCondLst>
                            <p:childTnLst>
                              <p:par>
                                <p:cTn id="14" presetID="2" presetClass="entr" presetSubtype="4" fill="hold" grpId="0" nodeType="afterEffect">
                                  <p:stCondLst>
                                    <p:cond delay="15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0"/>
                            </p:stCondLst>
                            <p:childTnLst>
                              <p:par>
                                <p:cTn id="33" presetID="42" presetClass="path" presetSubtype="0" accel="50000" decel="50000" fill="hold" grpId="1" nodeType="afterEffect">
                                  <p:stCondLst>
                                    <p:cond delay="0"/>
                                  </p:stCondLst>
                                  <p:childTnLst>
                                    <p:animMotion origin="layout" path="M -3.61111E-6 -4.07407E-6 L -0.22378 0.34098 " pathEditMode="relative" rAng="0" ptsTypes="AA">
                                      <p:cBhvr>
                                        <p:cTn id="34" dur="2000" fill="hold"/>
                                        <p:tgtEl>
                                          <p:spTgt spid="5"/>
                                        </p:tgtEl>
                                        <p:attrNameLst>
                                          <p:attrName>ppt_x</p:attrName>
                                          <p:attrName>ppt_y</p:attrName>
                                        </p:attrNameLst>
                                      </p:cBhvr>
                                      <p:rCtr x="-11198" y="17037"/>
                                    </p:animMotion>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0"/>
                                          </p:stCondLst>
                                        </p:cTn>
                                        <p:tgtEl>
                                          <p:spTgt spid="6"/>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0" nodeType="afterEffect">
                                  <p:stCondLst>
                                    <p:cond delay="1500"/>
                                  </p:stCondLst>
                                  <p:childTnLst>
                                    <p:set>
                                      <p:cBhvr>
                                        <p:cTn id="40" dur="1" fill="hold">
                                          <p:stCondLst>
                                            <p:cond delay="0"/>
                                          </p:stCondLst>
                                        </p:cTn>
                                        <p:tgtEl>
                                          <p:spTgt spid="7"/>
                                        </p:tgtEl>
                                        <p:attrNameLst>
                                          <p:attrName>style.visibility</p:attrName>
                                        </p:attrNameLst>
                                      </p:cBhvr>
                                      <p:to>
                                        <p:strVal val="visible"/>
                                      </p:to>
                                    </p:set>
                                  </p:childTnLst>
                                </p:cTn>
                              </p:par>
                            </p:childTnLst>
                          </p:cTn>
                        </p:par>
                        <p:par>
                          <p:cTn id="41" fill="hold">
                            <p:stCondLst>
                              <p:cond delay="4500"/>
                            </p:stCondLst>
                            <p:childTnLst>
                              <p:par>
                                <p:cTn id="42" presetID="45" presetClass="entr" presetSubtype="0" fill="hold" grpId="1" nodeType="afterEffect">
                                  <p:stCondLst>
                                    <p:cond delay="100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ppt_w</p:attrName>
                                        </p:attrNameLst>
                                      </p:cBhvr>
                                      <p:tavLst>
                                        <p:tav tm="0" fmla="#ppt_w*sin(2.5*pi*$)">
                                          <p:val>
                                            <p:fltVal val="0"/>
                                          </p:val>
                                        </p:tav>
                                        <p:tav tm="100000">
                                          <p:val>
                                            <p:fltVal val="1"/>
                                          </p:val>
                                        </p:tav>
                                      </p:tavLst>
                                    </p:anim>
                                    <p:anim calcmode="lin" valueType="num">
                                      <p:cBhvr>
                                        <p:cTn id="46" dur="2000" fill="hold"/>
                                        <p:tgtEl>
                                          <p:spTgt spid="7"/>
                                        </p:tgtEl>
                                        <p:attrNameLst>
                                          <p:attrName>ppt_h</p:attrName>
                                        </p:attrNameLst>
                                      </p:cBhvr>
                                      <p:tavLst>
                                        <p:tav tm="0">
                                          <p:val>
                                            <p:strVal val="#ppt_h"/>
                                          </p:val>
                                        </p:tav>
                                        <p:tav tm="100000">
                                          <p:val>
                                            <p:strVal val="#ppt_h"/>
                                          </p:val>
                                        </p:tav>
                                      </p:tavLst>
                                    </p:anim>
                                  </p:childTnLst>
                                </p:cTn>
                              </p:par>
                              <p:par>
                                <p:cTn id="47" presetID="10" presetClass="exit" presetSubtype="0" fill="hold" grpId="2" nodeType="withEffect">
                                  <p:stCondLst>
                                    <p:cond delay="2400"/>
                                  </p:stCondLst>
                                  <p:childTnLst>
                                    <p:animEffect transition="out" filter="fade">
                                      <p:cBhvr>
                                        <p:cTn id="48" dur="600"/>
                                        <p:tgtEl>
                                          <p:spTgt spid="7"/>
                                        </p:tgtEl>
                                      </p:cBhvr>
                                    </p:animEffect>
                                    <p:set>
                                      <p:cBhvr>
                                        <p:cTn id="49" dur="1" fill="hold">
                                          <p:stCondLst>
                                            <p:cond delay="599"/>
                                          </p:stCondLst>
                                        </p:cTn>
                                        <p:tgtEl>
                                          <p:spTgt spid="7"/>
                                        </p:tgtEl>
                                        <p:attrNameLst>
                                          <p:attrName>style.visibility</p:attrName>
                                        </p:attrNameLst>
                                      </p:cBhvr>
                                      <p:to>
                                        <p:strVal val="hidden"/>
                                      </p:to>
                                    </p:set>
                                  </p:childTnLst>
                                </p:cTn>
                              </p:par>
                              <p:par>
                                <p:cTn id="50" presetID="1" presetClass="entr" presetSubtype="0" fill="hold" grpId="0" nodeType="withEffect">
                                  <p:stCondLst>
                                    <p:cond delay="1500"/>
                                  </p:stCondLst>
                                  <p:childTnLst>
                                    <p:set>
                                      <p:cBhvr>
                                        <p:cTn id="51" dur="1" fill="hold">
                                          <p:stCondLst>
                                            <p:cond delay="0"/>
                                          </p:stCondLst>
                                        </p:cTn>
                                        <p:tgtEl>
                                          <p:spTgt spid="8"/>
                                        </p:tgtEl>
                                        <p:attrNameLst>
                                          <p:attrName>style.visibility</p:attrName>
                                        </p:attrNameLst>
                                      </p:cBhvr>
                                      <p:to>
                                        <p:strVal val="visible"/>
                                      </p:to>
                                    </p:set>
                                  </p:childTnLst>
                                </p:cTn>
                              </p:par>
                              <p:par>
                                <p:cTn id="52" presetID="45" presetClass="entr" presetSubtype="0" fill="hold" grpId="1" nodeType="withEffect">
                                  <p:stCondLst>
                                    <p:cond delay="15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3000"/>
                                        <p:tgtEl>
                                          <p:spTgt spid="8"/>
                                        </p:tgtEl>
                                      </p:cBhvr>
                                    </p:animEffect>
                                    <p:anim calcmode="lin" valueType="num">
                                      <p:cBhvr>
                                        <p:cTn id="55" dur="3000" fill="hold"/>
                                        <p:tgtEl>
                                          <p:spTgt spid="8"/>
                                        </p:tgtEl>
                                        <p:attrNameLst>
                                          <p:attrName>ppt_w</p:attrName>
                                        </p:attrNameLst>
                                      </p:cBhvr>
                                      <p:tavLst>
                                        <p:tav tm="0" fmla="#ppt_w*sin(2.5*pi*$)">
                                          <p:val>
                                            <p:fltVal val="0"/>
                                          </p:val>
                                        </p:tav>
                                        <p:tav tm="100000">
                                          <p:val>
                                            <p:fltVal val="1"/>
                                          </p:val>
                                        </p:tav>
                                      </p:tavLst>
                                    </p:anim>
                                    <p:anim calcmode="lin" valueType="num">
                                      <p:cBhvr>
                                        <p:cTn id="56" dur="3000" fill="hold"/>
                                        <p:tgtEl>
                                          <p:spTgt spid="8"/>
                                        </p:tgtEl>
                                        <p:attrNameLst>
                                          <p:attrName>ppt_h</p:attrName>
                                        </p:attrNameLst>
                                      </p:cBhvr>
                                      <p:tavLst>
                                        <p:tav tm="0">
                                          <p:val>
                                            <p:strVal val="#ppt_h"/>
                                          </p:val>
                                        </p:tav>
                                        <p:tav tm="100000">
                                          <p:val>
                                            <p:strVal val="#ppt_h"/>
                                          </p:val>
                                        </p:tav>
                                      </p:tavLst>
                                    </p:anim>
                                  </p:childTnLst>
                                </p:cTn>
                              </p:par>
                            </p:childTnLst>
                          </p:cTn>
                        </p:par>
                        <p:par>
                          <p:cTn id="57" fill="hold">
                            <p:stCondLst>
                              <p:cond delay="9000"/>
                            </p:stCondLst>
                            <p:childTnLst>
                              <p:par>
                                <p:cTn id="58" presetID="42" presetClass="path" presetSubtype="0" accel="50000" decel="50000" fill="hold" grpId="2" nodeType="afterEffect">
                                  <p:stCondLst>
                                    <p:cond delay="0"/>
                                  </p:stCondLst>
                                  <p:childTnLst>
                                    <p:animMotion origin="layout" path="M -3.61111E-6 -4.07407E-6 L -0.40052 0.34098 " pathEditMode="relative" rAng="0" ptsTypes="AA">
                                      <p:cBhvr>
                                        <p:cTn id="59" dur="2000" fill="hold"/>
                                        <p:tgtEl>
                                          <p:spTgt spid="8"/>
                                        </p:tgtEl>
                                        <p:attrNameLst>
                                          <p:attrName>ppt_x</p:attrName>
                                          <p:attrName>ppt_y</p:attrName>
                                        </p:attrNameLst>
                                      </p:cBhvr>
                                      <p:rCtr x="-20035" y="17037"/>
                                    </p:animMotion>
                                  </p:childTnLst>
                                </p:cTn>
                              </p:par>
                            </p:childTnLst>
                          </p:cTn>
                        </p:par>
                        <p:par>
                          <p:cTn id="60" fill="hold">
                            <p:stCondLst>
                              <p:cond delay="11000"/>
                            </p:stCondLst>
                            <p:childTnLst>
                              <p:par>
                                <p:cTn id="61" presetID="1" presetClass="entr" presetSubtype="0" fill="hold" grpId="0" nodeType="afterEffect">
                                  <p:stCondLst>
                                    <p:cond delay="100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12000"/>
                            </p:stCondLst>
                            <p:childTnLst>
                              <p:par>
                                <p:cTn id="64" presetID="1" presetClass="entr" presetSubtype="0" fill="hold" grpId="0" nodeType="afterEffect">
                                  <p:stCondLst>
                                    <p:cond delay="1500"/>
                                  </p:stCondLst>
                                  <p:childTnLst>
                                    <p:set>
                                      <p:cBhvr>
                                        <p:cTn id="65" dur="1" fill="hold">
                                          <p:stCondLst>
                                            <p:cond delay="0"/>
                                          </p:stCondLst>
                                        </p:cTn>
                                        <p:tgtEl>
                                          <p:spTgt spid="9"/>
                                        </p:tgtEl>
                                        <p:attrNameLst>
                                          <p:attrName>style.visibility</p:attrName>
                                        </p:attrNameLst>
                                      </p:cBhvr>
                                      <p:to>
                                        <p:strVal val="visible"/>
                                      </p:to>
                                    </p:set>
                                  </p:childTnLst>
                                </p:cTn>
                              </p:par>
                            </p:childTnLst>
                          </p:cTn>
                        </p:par>
                        <p:par>
                          <p:cTn id="66" fill="hold">
                            <p:stCondLst>
                              <p:cond delay="13500"/>
                            </p:stCondLst>
                            <p:childTnLst>
                              <p:par>
                                <p:cTn id="67" presetID="42" presetClass="path" presetSubtype="0" accel="50000" decel="50000" fill="hold" grpId="1" nodeType="afterEffect">
                                  <p:stCondLst>
                                    <p:cond delay="0"/>
                                  </p:stCondLst>
                                  <p:childTnLst>
                                    <p:animMotion origin="layout" path="M 1.11111E-6 -1.11111E-6 L 0.00347 0.40394 " pathEditMode="relative" rAng="0" ptsTypes="AA">
                                      <p:cBhvr>
                                        <p:cTn id="68" dur="2000" fill="hold"/>
                                        <p:tgtEl>
                                          <p:spTgt spid="9"/>
                                        </p:tgtEl>
                                        <p:attrNameLst>
                                          <p:attrName>ppt_x</p:attrName>
                                          <p:attrName>ppt_y</p:attrName>
                                        </p:attrNameLst>
                                      </p:cBhvr>
                                      <p:rCtr x="174" y="20185"/>
                                    </p:animMotion>
                                  </p:childTnLst>
                                </p:cTn>
                              </p:par>
                            </p:childTnLst>
                          </p:cTn>
                        </p:par>
                        <p:par>
                          <p:cTn id="69" fill="hold">
                            <p:stCondLst>
                              <p:cond delay="15500"/>
                            </p:stCondLst>
                            <p:childTnLst>
                              <p:par>
                                <p:cTn id="70" presetID="1" presetClass="entr" presetSubtype="0" fill="hold" grpId="0" nodeType="afterEffect">
                                  <p:stCondLst>
                                    <p:cond delay="1000"/>
                                  </p:stCondLst>
                                  <p:childTnLst>
                                    <p:set>
                                      <p:cBhvr>
                                        <p:cTn id="71" dur="1" fill="hold">
                                          <p:stCondLst>
                                            <p:cond delay="0"/>
                                          </p:stCondLst>
                                        </p:cTn>
                                        <p:tgtEl>
                                          <p:spTgt spid="13"/>
                                        </p:tgtEl>
                                        <p:attrNameLst>
                                          <p:attrName>style.visibility</p:attrName>
                                        </p:attrNameLst>
                                      </p:cBhvr>
                                      <p:to>
                                        <p:strVal val="visible"/>
                                      </p:to>
                                    </p:set>
                                  </p:childTnLst>
                                </p:cTn>
                              </p:par>
                            </p:childTnLst>
                          </p:cTn>
                        </p:par>
                        <p:par>
                          <p:cTn id="72" fill="hold">
                            <p:stCondLst>
                              <p:cond delay="16500"/>
                            </p:stCondLst>
                            <p:childTnLst>
                              <p:par>
                                <p:cTn id="73" presetID="1" presetClass="entr" presetSubtype="0" fill="hold" grpId="0" nodeType="afterEffect">
                                  <p:stCondLst>
                                    <p:cond delay="1500"/>
                                  </p:stCondLst>
                                  <p:childTnLst>
                                    <p:set>
                                      <p:cBhvr>
                                        <p:cTn id="74" dur="1" fill="hold">
                                          <p:stCondLst>
                                            <p:cond delay="0"/>
                                          </p:stCondLst>
                                        </p:cTn>
                                        <p:tgtEl>
                                          <p:spTgt spid="11"/>
                                        </p:tgtEl>
                                        <p:attrNameLst>
                                          <p:attrName>style.visibility</p:attrName>
                                        </p:attrNameLst>
                                      </p:cBhvr>
                                      <p:to>
                                        <p:strVal val="visible"/>
                                      </p:to>
                                    </p:set>
                                  </p:childTnLst>
                                </p:cTn>
                              </p:par>
                            </p:childTnLst>
                          </p:cTn>
                        </p:par>
                        <p:par>
                          <p:cTn id="75" fill="hold">
                            <p:stCondLst>
                              <p:cond delay="18000"/>
                            </p:stCondLst>
                            <p:childTnLst>
                              <p:par>
                                <p:cTn id="76" presetID="42" presetClass="path" presetSubtype="0" accel="50000" decel="50000" fill="hold" grpId="1" nodeType="afterEffect">
                                  <p:stCondLst>
                                    <p:cond delay="0"/>
                                  </p:stCondLst>
                                  <p:childTnLst>
                                    <p:animMotion origin="layout" path="M -5.55556E-7 2.96296E-6 L 0.0375 0.27801 " pathEditMode="relative" rAng="0" ptsTypes="AA">
                                      <p:cBhvr>
                                        <p:cTn id="77" dur="2000" fill="hold"/>
                                        <p:tgtEl>
                                          <p:spTgt spid="11"/>
                                        </p:tgtEl>
                                        <p:attrNameLst>
                                          <p:attrName>ppt_x</p:attrName>
                                          <p:attrName>ppt_y</p:attrName>
                                        </p:attrNameLst>
                                      </p:cBhvr>
                                      <p:rCtr x="1875" y="13889"/>
                                    </p:animMotion>
                                  </p:childTnLst>
                                </p:cTn>
                              </p:par>
                            </p:childTnLst>
                          </p:cTn>
                        </p:par>
                        <p:par>
                          <p:cTn id="78" fill="hold">
                            <p:stCondLst>
                              <p:cond delay="20000"/>
                            </p:stCondLst>
                            <p:childTnLst>
                              <p:par>
                                <p:cTn id="79" presetID="1" presetClass="entr" presetSubtype="0"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3" grpId="0"/>
      <p:bldP spid="5" grpId="0"/>
      <p:bldP spid="5" grpId="1"/>
      <p:bldP spid="6" grpId="0"/>
      <p:bldP spid="7" grpId="0"/>
      <p:bldP spid="7" grpId="1"/>
      <p:bldP spid="7" grpId="2"/>
      <p:bldP spid="8" grpId="0"/>
      <p:bldP spid="8" grpId="1"/>
      <p:bldP spid="8" grpId="2"/>
      <p:bldP spid="10" grpId="0" animBg="1"/>
      <p:bldP spid="9" grpId="0"/>
      <p:bldP spid="9" grpId="1"/>
      <p:bldP spid="11" grpId="0"/>
      <p:bldP spid="11"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179512" y="476672"/>
            <a:ext cx="8784976" cy="29523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29" y="3026414"/>
            <a:ext cx="3649231" cy="3649231"/>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354" y="476672"/>
            <a:ext cx="5028572" cy="3428572"/>
          </a:xfrm>
          <a:prstGeom prst="rect">
            <a:avLst/>
          </a:prstGeom>
        </p:spPr>
      </p:pic>
      <p:sp>
        <p:nvSpPr>
          <p:cNvPr id="2" name="Tekstvak 1"/>
          <p:cNvSpPr txBox="1"/>
          <p:nvPr/>
        </p:nvSpPr>
        <p:spPr>
          <a:xfrm>
            <a:off x="353333" y="620688"/>
            <a:ext cx="8737585" cy="2677656"/>
          </a:xfrm>
          <a:prstGeom prst="rect">
            <a:avLst/>
          </a:prstGeom>
          <a:noFill/>
        </p:spPr>
        <p:txBody>
          <a:bodyPr wrap="none" rtlCol="0">
            <a:spAutoFit/>
          </a:bodyPr>
          <a:lstStyle/>
          <a:p>
            <a:r>
              <a:rPr lang="nl-NL" sz="2800" dirty="0" smtClean="0"/>
              <a:t>Voor het maken van </a:t>
            </a:r>
            <a:r>
              <a:rPr lang="nl-NL" sz="2800" dirty="0" err="1" smtClean="0"/>
              <a:t>wafers</a:t>
            </a:r>
            <a:r>
              <a:rPr lang="nl-NL" sz="2800" dirty="0" smtClean="0"/>
              <a:t>, die gebruikt worden om </a:t>
            </a:r>
          </a:p>
          <a:p>
            <a:r>
              <a:rPr lang="nl-NL" sz="2800" dirty="0" smtClean="0"/>
              <a:t>computerchips te maken, heeft men zeer zuiver </a:t>
            </a:r>
          </a:p>
          <a:p>
            <a:r>
              <a:rPr lang="nl-NL" sz="2800" dirty="0" smtClean="0"/>
              <a:t>silicium nodig. Dit silicium kan men maken uit</a:t>
            </a:r>
          </a:p>
          <a:p>
            <a:r>
              <a:rPr lang="nl-NL" sz="2800" dirty="0"/>
              <a:t>k</a:t>
            </a:r>
            <a:r>
              <a:rPr lang="nl-NL" sz="2800" dirty="0" smtClean="0"/>
              <a:t>wartszand (siliciumdioxide), dat in een oven met </a:t>
            </a:r>
          </a:p>
          <a:p>
            <a:r>
              <a:rPr lang="nl-NL" sz="2800" dirty="0" smtClean="0"/>
              <a:t>koolstof wordt verhit tot ongeveer 1700 </a:t>
            </a:r>
            <a:r>
              <a:rPr lang="nl-NL" sz="2800" baseline="50000" dirty="0" smtClean="0"/>
              <a:t>o</a:t>
            </a:r>
            <a:r>
              <a:rPr lang="nl-NL" sz="2800" dirty="0" smtClean="0"/>
              <a:t>C. Als</a:t>
            </a:r>
          </a:p>
          <a:p>
            <a:r>
              <a:rPr lang="nl-NL" sz="2800" dirty="0"/>
              <a:t>b</a:t>
            </a:r>
            <a:r>
              <a:rPr lang="nl-NL" sz="2800" dirty="0" smtClean="0"/>
              <a:t>ijproduct ontstaat koolstofmono-oxide.</a:t>
            </a:r>
            <a:endParaRPr lang="nl-NL" sz="28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
        <p:nvSpPr>
          <p:cNvPr id="7" name="Tekstvak 6"/>
          <p:cNvSpPr txBox="1"/>
          <p:nvPr/>
        </p:nvSpPr>
        <p:spPr>
          <a:xfrm>
            <a:off x="2371596" y="1897668"/>
            <a:ext cx="2632452" cy="523220"/>
          </a:xfrm>
          <a:prstGeom prst="rect">
            <a:avLst/>
          </a:prstGeom>
          <a:noFill/>
        </p:spPr>
        <p:txBody>
          <a:bodyPr wrap="none" rtlCol="0">
            <a:spAutoFit/>
          </a:bodyPr>
          <a:lstStyle/>
          <a:p>
            <a:r>
              <a:rPr lang="nl-NL" sz="2800" dirty="0" smtClean="0">
                <a:solidFill>
                  <a:srgbClr val="0000FF"/>
                </a:solidFill>
                <a:latin typeface="Comic Sans MS" pitchFamily="66" charset="0"/>
              </a:rPr>
              <a:t>siliciumdioxide</a:t>
            </a:r>
            <a:endParaRPr lang="nl-NL" sz="2800" dirty="0">
              <a:solidFill>
                <a:srgbClr val="0000FF"/>
              </a:solidFill>
              <a:latin typeface="Comic Sans MS" pitchFamily="66" charset="0"/>
            </a:endParaRPr>
          </a:p>
        </p:txBody>
      </p:sp>
      <p:sp>
        <p:nvSpPr>
          <p:cNvPr id="8" name="Tekstvak 7"/>
          <p:cNvSpPr txBox="1"/>
          <p:nvPr/>
        </p:nvSpPr>
        <p:spPr>
          <a:xfrm>
            <a:off x="323528" y="2329716"/>
            <a:ext cx="1470274" cy="523220"/>
          </a:xfrm>
          <a:prstGeom prst="rect">
            <a:avLst/>
          </a:prstGeom>
          <a:noFill/>
        </p:spPr>
        <p:txBody>
          <a:bodyPr wrap="none" rtlCol="0">
            <a:spAutoFit/>
          </a:bodyPr>
          <a:lstStyle/>
          <a:p>
            <a:r>
              <a:rPr lang="nl-NL" sz="2800" dirty="0" smtClean="0">
                <a:solidFill>
                  <a:srgbClr val="0000FF"/>
                </a:solidFill>
              </a:rPr>
              <a:t>koolstof</a:t>
            </a:r>
            <a:endParaRPr lang="nl-NL" sz="2800" dirty="0">
              <a:solidFill>
                <a:srgbClr val="0000FF"/>
              </a:solidFill>
            </a:endParaRPr>
          </a:p>
        </p:txBody>
      </p:sp>
      <p:sp>
        <p:nvSpPr>
          <p:cNvPr id="9" name="Tekstvak 8"/>
          <p:cNvSpPr txBox="1"/>
          <p:nvPr/>
        </p:nvSpPr>
        <p:spPr>
          <a:xfrm>
            <a:off x="323528" y="1484784"/>
            <a:ext cx="1440160" cy="523220"/>
          </a:xfrm>
          <a:prstGeom prst="rect">
            <a:avLst/>
          </a:prstGeom>
          <a:noFill/>
        </p:spPr>
        <p:txBody>
          <a:bodyPr wrap="square" rtlCol="0">
            <a:spAutoFit/>
          </a:bodyPr>
          <a:lstStyle/>
          <a:p>
            <a:r>
              <a:rPr lang="nl-NL" sz="2800" dirty="0" smtClean="0">
                <a:solidFill>
                  <a:srgbClr val="FF0000"/>
                </a:solidFill>
                <a:latin typeface="Comic Sans MS" pitchFamily="66" charset="0"/>
              </a:rPr>
              <a:t>silicium</a:t>
            </a:r>
            <a:endParaRPr lang="nl-NL" sz="2800" dirty="0">
              <a:solidFill>
                <a:srgbClr val="FF0000"/>
              </a:solidFill>
              <a:latin typeface="Comic Sans MS" pitchFamily="66" charset="0"/>
            </a:endParaRPr>
          </a:p>
        </p:txBody>
      </p:sp>
      <p:sp>
        <p:nvSpPr>
          <p:cNvPr id="10" name="Tekstvak 9"/>
          <p:cNvSpPr txBox="1"/>
          <p:nvPr/>
        </p:nvSpPr>
        <p:spPr>
          <a:xfrm>
            <a:off x="3563888" y="2764804"/>
            <a:ext cx="3365024" cy="523220"/>
          </a:xfrm>
          <a:prstGeom prst="rect">
            <a:avLst/>
          </a:prstGeom>
          <a:noFill/>
        </p:spPr>
        <p:txBody>
          <a:bodyPr wrap="none" rtlCol="0">
            <a:spAutoFit/>
          </a:bodyPr>
          <a:lstStyle/>
          <a:p>
            <a:r>
              <a:rPr lang="nl-NL" sz="2800" dirty="0" smtClean="0">
                <a:solidFill>
                  <a:srgbClr val="FF0000"/>
                </a:solidFill>
              </a:rPr>
              <a:t>koolstofmono-oxide</a:t>
            </a:r>
            <a:endParaRPr lang="nl-NL" sz="2800" dirty="0">
              <a:solidFill>
                <a:srgbClr val="FF0000"/>
              </a:solidFill>
            </a:endParaRPr>
          </a:p>
        </p:txBody>
      </p:sp>
      <p:sp>
        <p:nvSpPr>
          <p:cNvPr id="11" name="Tekstvak 10"/>
          <p:cNvSpPr txBox="1"/>
          <p:nvPr/>
        </p:nvSpPr>
        <p:spPr>
          <a:xfrm>
            <a:off x="2702042" y="4705980"/>
            <a:ext cx="357790" cy="523220"/>
          </a:xfrm>
          <a:prstGeom prst="rect">
            <a:avLst/>
          </a:prstGeom>
          <a:noFill/>
        </p:spPr>
        <p:txBody>
          <a:bodyPr wrap="none" rtlCol="0">
            <a:spAutoFit/>
          </a:bodyPr>
          <a:lstStyle/>
          <a:p>
            <a:r>
              <a:rPr lang="nl-NL" sz="2800" dirty="0" smtClean="0">
                <a:latin typeface="Comic Sans MS" pitchFamily="66" charset="0"/>
              </a:rPr>
              <a:t>+</a:t>
            </a:r>
            <a:endParaRPr lang="nl-NL" sz="2800" dirty="0">
              <a:latin typeface="Comic Sans MS" pitchFamily="66" charset="0"/>
            </a:endParaRPr>
          </a:p>
        </p:txBody>
      </p:sp>
      <p:sp>
        <p:nvSpPr>
          <p:cNvPr id="12" name="Tekstvak 11"/>
          <p:cNvSpPr txBox="1"/>
          <p:nvPr/>
        </p:nvSpPr>
        <p:spPr>
          <a:xfrm>
            <a:off x="6948264" y="4633972"/>
            <a:ext cx="357790" cy="523220"/>
          </a:xfrm>
          <a:prstGeom prst="rect">
            <a:avLst/>
          </a:prstGeom>
          <a:noFill/>
        </p:spPr>
        <p:txBody>
          <a:bodyPr wrap="none" rtlCol="0">
            <a:spAutoFit/>
          </a:bodyPr>
          <a:lstStyle/>
          <a:p>
            <a:r>
              <a:rPr lang="nl-NL" sz="2800" dirty="0" smtClean="0">
                <a:latin typeface="Comic Sans MS" pitchFamily="66" charset="0"/>
              </a:rPr>
              <a:t>+</a:t>
            </a:r>
            <a:endParaRPr lang="nl-NL" sz="2800" dirty="0">
              <a:latin typeface="Comic Sans MS" pitchFamily="66" charset="0"/>
            </a:endParaRPr>
          </a:p>
        </p:txBody>
      </p:sp>
      <p:sp>
        <p:nvSpPr>
          <p:cNvPr id="13" name="PIJL-RECHTS 12"/>
          <p:cNvSpPr/>
          <p:nvPr/>
        </p:nvSpPr>
        <p:spPr>
          <a:xfrm>
            <a:off x="4518360" y="4866196"/>
            <a:ext cx="971375" cy="92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Tree>
    <p:extLst>
      <p:ext uri="{BB962C8B-B14F-4D97-AF65-F5344CB8AC3E}">
        <p14:creationId xmlns:p14="http://schemas.microsoft.com/office/powerpoint/2010/main" val="15054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9" presetClass="emph" presetSubtype="0" nodeType="withEffect">
                                  <p:stCondLst>
                                    <p:cond delay="0"/>
                                  </p:stCondLst>
                                  <p:childTnLst>
                                    <p:set>
                                      <p:cBhvr rctx="PPT">
                                        <p:cTn id="13" dur="indefinite"/>
                                        <p:tgtEl>
                                          <p:spTgt spid="4"/>
                                        </p:tgtEl>
                                        <p:attrNameLst>
                                          <p:attrName>style.opacity</p:attrName>
                                        </p:attrNameLst>
                                      </p:cBhvr>
                                      <p:to>
                                        <p:strVal val="0.25"/>
                                      </p:to>
                                    </p:set>
                                    <p:animEffect filter="image" prLst="opacity: 0.25">
                                      <p:cBhvr rctx="IE">
                                        <p:cTn id="14" dur="indefinite"/>
                                        <p:tgtEl>
                                          <p:spTgt spid="4"/>
                                        </p:tgtEl>
                                      </p:cBhvr>
                                    </p:animEffect>
                                  </p:childTnLst>
                                </p:cTn>
                              </p:par>
                            </p:childTnLst>
                          </p:cTn>
                        </p:par>
                        <p:par>
                          <p:cTn id="15" fill="hold">
                            <p:stCondLst>
                              <p:cond delay="0"/>
                            </p:stCondLst>
                            <p:childTnLst>
                              <p:par>
                                <p:cTn id="16" presetID="2" presetClass="entr" presetSubtype="4" fill="hold" grpId="0" nodeType="afterEffect">
                                  <p:stCondLst>
                                    <p:cond delay="20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1" nodeType="afterEffect">
                                  <p:stCondLst>
                                    <p:cond delay="0"/>
                                  </p:stCondLst>
                                  <p:childTnLst>
                                    <p:animMotion origin="layout" path="M 1.38889E-6 -4.81481E-6 L -0.24983 0.40579 " pathEditMode="relative" rAng="0" ptsTypes="AA">
                                      <p:cBhvr>
                                        <p:cTn id="36" dur="2000" fill="hold"/>
                                        <p:tgtEl>
                                          <p:spTgt spid="7"/>
                                        </p:tgtEl>
                                        <p:attrNameLst>
                                          <p:attrName>ppt_x</p:attrName>
                                          <p:attrName>ppt_y</p:attrName>
                                        </p:attrNameLst>
                                      </p:cBhvr>
                                      <p:rCtr x="-12500" y="20278"/>
                                    </p:animMotion>
                                  </p:childTnLst>
                                </p:cTn>
                              </p:par>
                            </p:childTnLst>
                          </p:cTn>
                        </p:par>
                        <p:par>
                          <p:cTn id="37" fill="hold">
                            <p:stCondLst>
                              <p:cond delay="2000"/>
                            </p:stCondLst>
                            <p:childTnLst>
                              <p:par>
                                <p:cTn id="38" presetID="1" presetClass="entr" presetSubtype="0" fill="hold" grpId="0" nodeType="afterEffect">
                                  <p:stCondLst>
                                    <p:cond delay="1000"/>
                                  </p:stCondLst>
                                  <p:childTnLst>
                                    <p:set>
                                      <p:cBhvr>
                                        <p:cTn id="39" dur="1" fill="hold">
                                          <p:stCondLst>
                                            <p:cond delay="0"/>
                                          </p:stCondLst>
                                        </p:cTn>
                                        <p:tgtEl>
                                          <p:spTgt spid="11"/>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1500"/>
                                  </p:stCondLst>
                                  <p:childTnLst>
                                    <p:set>
                                      <p:cBhvr>
                                        <p:cTn id="42" dur="1" fill="hold">
                                          <p:stCondLst>
                                            <p:cond delay="0"/>
                                          </p:stCondLst>
                                        </p:cTn>
                                        <p:tgtEl>
                                          <p:spTgt spid="8"/>
                                        </p:tgtEl>
                                        <p:attrNameLst>
                                          <p:attrName>style.visibility</p:attrName>
                                        </p:attrNameLst>
                                      </p:cBhvr>
                                      <p:to>
                                        <p:strVal val="visible"/>
                                      </p:to>
                                    </p:set>
                                  </p:childTnLst>
                                </p:cTn>
                              </p:par>
                            </p:childTnLst>
                          </p:cTn>
                        </p:par>
                        <p:par>
                          <p:cTn id="43" fill="hold">
                            <p:stCondLst>
                              <p:cond delay="4500"/>
                            </p:stCondLst>
                            <p:childTnLst>
                              <p:par>
                                <p:cTn id="44" presetID="42" presetClass="path" presetSubtype="0" accel="50000" decel="50000" fill="hold" grpId="1" nodeType="afterEffect">
                                  <p:stCondLst>
                                    <p:cond delay="0"/>
                                  </p:stCondLst>
                                  <p:childTnLst>
                                    <p:animMotion origin="layout" path="M 0.02187 0.00671 L 0.29583 0.33889 " pathEditMode="relative" rAng="0" ptsTypes="AA">
                                      <p:cBhvr>
                                        <p:cTn id="45" dur="2000" fill="hold"/>
                                        <p:tgtEl>
                                          <p:spTgt spid="8"/>
                                        </p:tgtEl>
                                        <p:attrNameLst>
                                          <p:attrName>ppt_x</p:attrName>
                                          <p:attrName>ppt_y</p:attrName>
                                        </p:attrNameLst>
                                      </p:cBhvr>
                                      <p:rCtr x="13698" y="16597"/>
                                    </p:animMotion>
                                  </p:childTnLst>
                                </p:cTn>
                              </p:par>
                            </p:childTnLst>
                          </p:cTn>
                        </p:par>
                        <p:par>
                          <p:cTn id="46" fill="hold">
                            <p:stCondLst>
                              <p:cond delay="6500"/>
                            </p:stCondLst>
                            <p:childTnLst>
                              <p:par>
                                <p:cTn id="47" presetID="1" presetClass="entr" presetSubtype="0" fill="hold" grpId="0" nodeType="afterEffect">
                                  <p:stCondLst>
                                    <p:cond delay="1000"/>
                                  </p:stCondLst>
                                  <p:childTnLst>
                                    <p:set>
                                      <p:cBhvr>
                                        <p:cTn id="48" dur="1" fill="hold">
                                          <p:stCondLst>
                                            <p:cond delay="0"/>
                                          </p:stCondLst>
                                        </p:cTn>
                                        <p:tgtEl>
                                          <p:spTgt spid="13"/>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2000"/>
                                  </p:stCondLst>
                                  <p:childTnLst>
                                    <p:set>
                                      <p:cBhvr>
                                        <p:cTn id="51" dur="1" fill="hold">
                                          <p:stCondLst>
                                            <p:cond delay="0"/>
                                          </p:stCondLst>
                                        </p:cTn>
                                        <p:tgtEl>
                                          <p:spTgt spid="9"/>
                                        </p:tgtEl>
                                        <p:attrNameLst>
                                          <p:attrName>style.visibility</p:attrName>
                                        </p:attrNameLst>
                                      </p:cBhvr>
                                      <p:to>
                                        <p:strVal val="visible"/>
                                      </p:to>
                                    </p:set>
                                  </p:childTnLst>
                                </p:cTn>
                              </p:par>
                            </p:childTnLst>
                          </p:cTn>
                        </p:par>
                        <p:par>
                          <p:cTn id="52" fill="hold">
                            <p:stCondLst>
                              <p:cond delay="9500"/>
                            </p:stCondLst>
                            <p:childTnLst>
                              <p:par>
                                <p:cTn id="53" presetID="42" presetClass="path" presetSubtype="0" accel="50000" decel="50000" fill="hold" grpId="1" nodeType="afterEffect">
                                  <p:stCondLst>
                                    <p:cond delay="0"/>
                                  </p:stCondLst>
                                  <p:childTnLst>
                                    <p:animMotion origin="layout" path="M -2.5E-6 3.7037E-7 L 0.56702 0.45532 " pathEditMode="relative" rAng="0" ptsTypes="AA">
                                      <p:cBhvr>
                                        <p:cTn id="54" dur="2000" fill="hold"/>
                                        <p:tgtEl>
                                          <p:spTgt spid="9"/>
                                        </p:tgtEl>
                                        <p:attrNameLst>
                                          <p:attrName>ppt_x</p:attrName>
                                          <p:attrName>ppt_y</p:attrName>
                                        </p:attrNameLst>
                                      </p:cBhvr>
                                      <p:rCtr x="28351" y="22755"/>
                                    </p:animMotion>
                                  </p:childTnLst>
                                </p:cTn>
                              </p:par>
                            </p:childTnLst>
                          </p:cTn>
                        </p:par>
                        <p:par>
                          <p:cTn id="55" fill="hold">
                            <p:stCondLst>
                              <p:cond delay="11500"/>
                            </p:stCondLst>
                            <p:childTnLst>
                              <p:par>
                                <p:cTn id="56" presetID="1" presetClass="entr" presetSubtype="0" fill="hold" grpId="0" nodeType="afterEffect">
                                  <p:stCondLst>
                                    <p:cond delay="1000"/>
                                  </p:stCondLst>
                                  <p:childTnLst>
                                    <p:set>
                                      <p:cBhvr>
                                        <p:cTn id="57" dur="1" fill="hold">
                                          <p:stCondLst>
                                            <p:cond delay="0"/>
                                          </p:stCondLst>
                                        </p:cTn>
                                        <p:tgtEl>
                                          <p:spTgt spid="12"/>
                                        </p:tgtEl>
                                        <p:attrNameLst>
                                          <p:attrName>style.visibility</p:attrName>
                                        </p:attrNameLst>
                                      </p:cBhvr>
                                      <p:to>
                                        <p:strVal val="visible"/>
                                      </p:to>
                                    </p:set>
                                  </p:childTnLst>
                                </p:cTn>
                              </p:par>
                            </p:childTnLst>
                          </p:cTn>
                        </p:par>
                        <p:par>
                          <p:cTn id="58" fill="hold">
                            <p:stCondLst>
                              <p:cond delay="12500"/>
                            </p:stCondLst>
                            <p:childTnLst>
                              <p:par>
                                <p:cTn id="59" presetID="1" presetClass="entr" presetSubtype="0" fill="hold" grpId="0" nodeType="afterEffect">
                                  <p:stCondLst>
                                    <p:cond delay="1500"/>
                                  </p:stCondLst>
                                  <p:childTnLst>
                                    <p:set>
                                      <p:cBhvr>
                                        <p:cTn id="60" dur="1" fill="hold">
                                          <p:stCondLst>
                                            <p:cond delay="0"/>
                                          </p:stCondLst>
                                        </p:cTn>
                                        <p:tgtEl>
                                          <p:spTgt spid="10"/>
                                        </p:tgtEl>
                                        <p:attrNameLst>
                                          <p:attrName>style.visibility</p:attrName>
                                        </p:attrNameLst>
                                      </p:cBhvr>
                                      <p:to>
                                        <p:strVal val="visible"/>
                                      </p:to>
                                    </p:set>
                                  </p:childTnLst>
                                </p:cTn>
                              </p:par>
                              <p:par>
                                <p:cTn id="61" presetID="42" presetClass="path" presetSubtype="0" accel="50000" decel="50000" fill="hold" grpId="1" nodeType="withEffect">
                                  <p:stCondLst>
                                    <p:cond delay="1500"/>
                                  </p:stCondLst>
                                  <p:childTnLst>
                                    <p:animMotion origin="layout" path="M -4.72222E-6 -3.7037E-6 L 0.19393 0.37385 " pathEditMode="relative" rAng="0" ptsTypes="AA">
                                      <p:cBhvr>
                                        <p:cTn id="62" dur="2000" fill="hold"/>
                                        <p:tgtEl>
                                          <p:spTgt spid="10"/>
                                        </p:tgtEl>
                                        <p:attrNameLst>
                                          <p:attrName>ppt_x</p:attrName>
                                          <p:attrName>ppt_y</p:attrName>
                                        </p:attrNameLst>
                                      </p:cBhvr>
                                      <p:rCtr x="9687" y="18681"/>
                                    </p:animMotion>
                                  </p:childTnLst>
                                </p:cTn>
                              </p:par>
                            </p:childTnLst>
                          </p:cTn>
                        </p:par>
                        <p:par>
                          <p:cTn id="63" fill="hold">
                            <p:stCondLst>
                              <p:cond delay="16000"/>
                            </p:stCondLst>
                            <p:childTnLst>
                              <p:par>
                                <p:cTn id="64" presetID="1" presetClass="entr" presetSubtype="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7" grpId="0"/>
      <p:bldP spid="7" grpId="1"/>
      <p:bldP spid="8" grpId="0"/>
      <p:bldP spid="8" grpId="1"/>
      <p:bldP spid="9" grpId="0"/>
      <p:bldP spid="9" grpId="1"/>
      <p:bldP spid="10" grpId="0"/>
      <p:bldP spid="10" grpId="1"/>
      <p:bldP spid="11"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08" y="3937305"/>
            <a:ext cx="3047257" cy="3047257"/>
          </a:xfrm>
          <a:prstGeom prst="rect">
            <a:avLst/>
          </a:prstGeom>
        </p:spPr>
      </p:pic>
      <p:sp>
        <p:nvSpPr>
          <p:cNvPr id="4" name="Afgeronde rechthoek 3"/>
          <p:cNvSpPr/>
          <p:nvPr/>
        </p:nvSpPr>
        <p:spPr>
          <a:xfrm>
            <a:off x="26541" y="274093"/>
            <a:ext cx="9064377" cy="36791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837" y="-337267"/>
            <a:ext cx="7257081" cy="8293806"/>
          </a:xfrm>
          <a:prstGeom prst="rect">
            <a:avLst/>
          </a:prstGeom>
        </p:spPr>
      </p:pic>
      <p:sp>
        <p:nvSpPr>
          <p:cNvPr id="3" name="Tekstvak 2"/>
          <p:cNvSpPr txBox="1"/>
          <p:nvPr/>
        </p:nvSpPr>
        <p:spPr>
          <a:xfrm>
            <a:off x="179512" y="397875"/>
            <a:ext cx="8973932" cy="3539430"/>
          </a:xfrm>
          <a:prstGeom prst="rect">
            <a:avLst/>
          </a:prstGeom>
          <a:noFill/>
        </p:spPr>
        <p:txBody>
          <a:bodyPr wrap="none" rtlCol="0">
            <a:spAutoFit/>
          </a:bodyPr>
          <a:lstStyle/>
          <a:p>
            <a:r>
              <a:rPr lang="nl-NL" sz="2800" dirty="0" smtClean="0"/>
              <a:t>Kaliumperoxide wordt gebruikt als vulling voor </a:t>
            </a:r>
          </a:p>
          <a:p>
            <a:r>
              <a:rPr lang="nl-NL" sz="2800" dirty="0"/>
              <a:t>g</a:t>
            </a:r>
            <a:r>
              <a:rPr lang="nl-NL" sz="2800" dirty="0" smtClean="0"/>
              <a:t>asmaskers, die worden gebruikt bij het werken in </a:t>
            </a:r>
          </a:p>
          <a:p>
            <a:r>
              <a:rPr lang="nl-NL" sz="2800" dirty="0"/>
              <a:t>m</a:t>
            </a:r>
            <a:r>
              <a:rPr lang="nl-NL" sz="2800" dirty="0" smtClean="0"/>
              <a:t>ijnen en bij de brandweer. Ook in duikboten en </a:t>
            </a:r>
          </a:p>
          <a:p>
            <a:r>
              <a:rPr lang="nl-NL" sz="2800" dirty="0"/>
              <a:t>r</a:t>
            </a:r>
            <a:r>
              <a:rPr lang="nl-NL" sz="2800" dirty="0" smtClean="0"/>
              <a:t>uimtevaartuigen wordt kaliumperoxide gebruikt als</a:t>
            </a:r>
          </a:p>
          <a:p>
            <a:r>
              <a:rPr lang="nl-NL" sz="2800" dirty="0"/>
              <a:t>b</a:t>
            </a:r>
            <a:r>
              <a:rPr lang="nl-NL" sz="2800" dirty="0" smtClean="0"/>
              <a:t>inder van koolstofdioxide. Bij deze reactie ontstaat </a:t>
            </a:r>
          </a:p>
          <a:p>
            <a:r>
              <a:rPr lang="nl-NL" sz="2800" dirty="0"/>
              <a:t>z</a:t>
            </a:r>
            <a:r>
              <a:rPr lang="nl-NL" sz="2800" dirty="0" smtClean="0"/>
              <a:t>uurstof die dan direct weer kan worden ingeademd.</a:t>
            </a:r>
          </a:p>
          <a:p>
            <a:r>
              <a:rPr lang="nl-NL" sz="2800" dirty="0" smtClean="0"/>
              <a:t>De kaliumcarbonaat die na de reactie ontstaat is blijft</a:t>
            </a:r>
          </a:p>
          <a:p>
            <a:r>
              <a:rPr lang="nl-NL" sz="2800" dirty="0"/>
              <a:t>a</a:t>
            </a:r>
            <a:r>
              <a:rPr lang="nl-NL" sz="2800" dirty="0" smtClean="0"/>
              <a:t>chter in houder.</a:t>
            </a:r>
            <a:endParaRPr lang="nl-NL" sz="28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
        <p:nvSpPr>
          <p:cNvPr id="6" name="Tekstvak 5"/>
          <p:cNvSpPr txBox="1"/>
          <p:nvPr/>
        </p:nvSpPr>
        <p:spPr>
          <a:xfrm>
            <a:off x="4067944" y="1681644"/>
            <a:ext cx="2688557" cy="523220"/>
          </a:xfrm>
          <a:prstGeom prst="rect">
            <a:avLst/>
          </a:prstGeom>
          <a:noFill/>
        </p:spPr>
        <p:txBody>
          <a:bodyPr wrap="none" rtlCol="0">
            <a:spAutoFit/>
          </a:bodyPr>
          <a:lstStyle/>
          <a:p>
            <a:r>
              <a:rPr lang="nl-NL" sz="2800" dirty="0" smtClean="0">
                <a:solidFill>
                  <a:srgbClr val="0000FF"/>
                </a:solidFill>
              </a:rPr>
              <a:t>kaliumperoxide</a:t>
            </a:r>
            <a:endParaRPr lang="nl-NL" sz="2800" dirty="0">
              <a:solidFill>
                <a:srgbClr val="0000FF"/>
              </a:solidFill>
            </a:endParaRPr>
          </a:p>
        </p:txBody>
      </p:sp>
      <p:sp>
        <p:nvSpPr>
          <p:cNvPr id="7" name="Tekstvak 6"/>
          <p:cNvSpPr txBox="1"/>
          <p:nvPr/>
        </p:nvSpPr>
        <p:spPr>
          <a:xfrm>
            <a:off x="4175956" y="5282044"/>
            <a:ext cx="357790" cy="523220"/>
          </a:xfrm>
          <a:prstGeom prst="rect">
            <a:avLst/>
          </a:prstGeom>
          <a:noFill/>
        </p:spPr>
        <p:txBody>
          <a:bodyPr wrap="none" rtlCol="0">
            <a:spAutoFit/>
          </a:bodyPr>
          <a:lstStyle/>
          <a:p>
            <a:r>
              <a:rPr lang="nl-NL" sz="2800" dirty="0" smtClean="0">
                <a:latin typeface="Comic Sans MS" pitchFamily="66" charset="0"/>
              </a:rPr>
              <a:t>+</a:t>
            </a:r>
            <a:endParaRPr lang="nl-NL" sz="2800" dirty="0">
              <a:latin typeface="Comic Sans MS" pitchFamily="66" charset="0"/>
            </a:endParaRPr>
          </a:p>
        </p:txBody>
      </p:sp>
      <p:sp>
        <p:nvSpPr>
          <p:cNvPr id="8" name="Tekstvak 7"/>
          <p:cNvSpPr txBox="1"/>
          <p:nvPr/>
        </p:nvSpPr>
        <p:spPr>
          <a:xfrm>
            <a:off x="2774050" y="4633972"/>
            <a:ext cx="357790" cy="523220"/>
          </a:xfrm>
          <a:prstGeom prst="rect">
            <a:avLst/>
          </a:prstGeom>
          <a:noFill/>
        </p:spPr>
        <p:txBody>
          <a:bodyPr wrap="none" rtlCol="0">
            <a:spAutoFit/>
          </a:bodyPr>
          <a:lstStyle/>
          <a:p>
            <a:r>
              <a:rPr lang="nl-NL" sz="2800" dirty="0" smtClean="0">
                <a:latin typeface="Comic Sans MS" pitchFamily="66" charset="0"/>
              </a:rPr>
              <a:t>+</a:t>
            </a:r>
            <a:endParaRPr lang="nl-NL" sz="2800" dirty="0">
              <a:latin typeface="Comic Sans MS" pitchFamily="66" charset="0"/>
            </a:endParaRPr>
          </a:p>
        </p:txBody>
      </p:sp>
      <p:sp>
        <p:nvSpPr>
          <p:cNvPr id="9" name="PIJL-RECHTS 8"/>
          <p:cNvSpPr/>
          <p:nvPr/>
        </p:nvSpPr>
        <p:spPr>
          <a:xfrm>
            <a:off x="6048897" y="4848275"/>
            <a:ext cx="971375" cy="92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1979712" y="2113692"/>
            <a:ext cx="2643672" cy="523220"/>
          </a:xfrm>
          <a:prstGeom prst="rect">
            <a:avLst/>
          </a:prstGeom>
          <a:noFill/>
        </p:spPr>
        <p:txBody>
          <a:bodyPr wrap="none" rtlCol="0">
            <a:spAutoFit/>
          </a:bodyPr>
          <a:lstStyle/>
          <a:p>
            <a:r>
              <a:rPr lang="nl-NL" sz="2800" dirty="0" smtClean="0">
                <a:solidFill>
                  <a:srgbClr val="0000FF"/>
                </a:solidFill>
              </a:rPr>
              <a:t>koolstofdioxide</a:t>
            </a:r>
            <a:endParaRPr lang="nl-NL" sz="2800" dirty="0">
              <a:solidFill>
                <a:srgbClr val="0000FF"/>
              </a:solidFill>
            </a:endParaRPr>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
        <p:nvSpPr>
          <p:cNvPr id="13" name="Tekstvak 12"/>
          <p:cNvSpPr txBox="1"/>
          <p:nvPr/>
        </p:nvSpPr>
        <p:spPr>
          <a:xfrm>
            <a:off x="683568" y="2960948"/>
            <a:ext cx="2872902" cy="523220"/>
          </a:xfrm>
          <a:prstGeom prst="rect">
            <a:avLst/>
          </a:prstGeom>
          <a:noFill/>
        </p:spPr>
        <p:txBody>
          <a:bodyPr wrap="none" rtlCol="0">
            <a:spAutoFit/>
          </a:bodyPr>
          <a:lstStyle/>
          <a:p>
            <a:r>
              <a:rPr lang="nl-NL" sz="2800" dirty="0" smtClean="0">
                <a:solidFill>
                  <a:srgbClr val="FF0000"/>
                </a:solidFill>
              </a:rPr>
              <a:t>kaliumcarbonaat</a:t>
            </a:r>
            <a:endParaRPr lang="nl-NL" sz="2800" dirty="0">
              <a:solidFill>
                <a:srgbClr val="FF0000"/>
              </a:solidFill>
            </a:endParaRPr>
          </a:p>
        </p:txBody>
      </p:sp>
      <p:sp>
        <p:nvSpPr>
          <p:cNvPr id="14" name="Tekstvak 13"/>
          <p:cNvSpPr txBox="1"/>
          <p:nvPr/>
        </p:nvSpPr>
        <p:spPr>
          <a:xfrm>
            <a:off x="179512" y="2528900"/>
            <a:ext cx="1499128" cy="523220"/>
          </a:xfrm>
          <a:prstGeom prst="rect">
            <a:avLst/>
          </a:prstGeom>
          <a:noFill/>
        </p:spPr>
        <p:txBody>
          <a:bodyPr wrap="none" rtlCol="0">
            <a:spAutoFit/>
          </a:bodyPr>
          <a:lstStyle/>
          <a:p>
            <a:r>
              <a:rPr lang="nl-NL" sz="2800" dirty="0" smtClean="0">
                <a:solidFill>
                  <a:srgbClr val="FF0000"/>
                </a:solidFill>
              </a:rPr>
              <a:t>zuurstof</a:t>
            </a:r>
            <a:endParaRPr lang="nl-NL" sz="2800" dirty="0">
              <a:solidFill>
                <a:srgbClr val="FF0000"/>
              </a:solidFill>
            </a:endParaRPr>
          </a:p>
        </p:txBody>
      </p:sp>
    </p:spTree>
    <p:extLst>
      <p:ext uri="{BB962C8B-B14F-4D97-AF65-F5344CB8AC3E}">
        <p14:creationId xmlns:p14="http://schemas.microsoft.com/office/powerpoint/2010/main" val="208664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gtEl>
                                        <p:attrNameLst>
                                          <p:attrName>style.opacity</p:attrName>
                                        </p:attrNameLst>
                                      </p:cBhvr>
                                      <p:to>
                                        <p:strVal val="0.25"/>
                                      </p:to>
                                    </p:set>
                                    <p:animEffect filter="image" prLst="opacity: 0.25">
                                      <p:cBhvr rctx="IE">
                                        <p:cTn id="9" dur="indefinite"/>
                                        <p:tgtEl>
                                          <p:spTgt spid="2"/>
                                        </p:tgtEl>
                                      </p:cBhvr>
                                    </p:animEffec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9" presetClass="emph" presetSubtype="0" nodeType="withEffect">
                                  <p:stCondLst>
                                    <p:cond delay="0"/>
                                  </p:stCondLst>
                                  <p:childTnLst>
                                    <p:set>
                                      <p:cBhvr rctx="PPT">
                                        <p:cTn id="13" dur="indefinite"/>
                                        <p:tgtEl>
                                          <p:spTgt spid="12"/>
                                        </p:tgtEl>
                                        <p:attrNameLst>
                                          <p:attrName>style.opacity</p:attrName>
                                        </p:attrNameLst>
                                      </p:cBhvr>
                                      <p:to>
                                        <p:strVal val="0.5"/>
                                      </p:to>
                                    </p:set>
                                    <p:animEffect filter="image" prLst="opacity: 0.5">
                                      <p:cBhvr rctx="IE">
                                        <p:cTn id="14" dur="indefinite"/>
                                        <p:tgtEl>
                                          <p:spTgt spid="12"/>
                                        </p:tgtEl>
                                      </p:cBhvr>
                                    </p:animEffect>
                                  </p:childTnLst>
                                </p:cTn>
                              </p:par>
                            </p:childTnLst>
                          </p:cTn>
                        </p:par>
                        <p:par>
                          <p:cTn id="15" fill="hold">
                            <p:stCondLst>
                              <p:cond delay="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42" presetClass="path" presetSubtype="0" accel="50000" decel="50000" fill="hold" grpId="1" nodeType="withEffect">
                                  <p:stCondLst>
                                    <p:cond delay="1000"/>
                                  </p:stCondLst>
                                  <p:childTnLst>
                                    <p:animMotion origin="layout" path="M -2.77778E-7 -3.33333E-6 L -0.44618 0.42662 " pathEditMode="relative" rAng="0" ptsTypes="AA">
                                      <p:cBhvr>
                                        <p:cTn id="35" dur="2000" fill="hold"/>
                                        <p:tgtEl>
                                          <p:spTgt spid="6"/>
                                        </p:tgtEl>
                                        <p:attrNameLst>
                                          <p:attrName>ppt_x</p:attrName>
                                          <p:attrName>ppt_y</p:attrName>
                                        </p:attrNameLst>
                                      </p:cBhvr>
                                      <p:rCtr x="-22309" y="21319"/>
                                    </p:animMotion>
                                  </p:childTnLst>
                                </p:cTn>
                              </p:par>
                            </p:childTnLst>
                          </p:cTn>
                        </p:par>
                        <p:par>
                          <p:cTn id="36" fill="hold">
                            <p:stCondLst>
                              <p:cond delay="3000"/>
                            </p:stCondLst>
                            <p:childTnLst>
                              <p:par>
                                <p:cTn id="37" presetID="1" presetClass="entr" presetSubtype="0" fill="hold" grpId="0" nodeType="afterEffect">
                                  <p:stCondLst>
                                    <p:cond delay="1000"/>
                                  </p:stCondLst>
                                  <p:childTnLst>
                                    <p:set>
                                      <p:cBhvr>
                                        <p:cTn id="38" dur="1" fill="hold">
                                          <p:stCondLst>
                                            <p:cond delay="0"/>
                                          </p:stCondLst>
                                        </p:cTn>
                                        <p:tgtEl>
                                          <p:spTgt spid="8"/>
                                        </p:tgtEl>
                                        <p:attrNameLst>
                                          <p:attrName>style.visibility</p:attrName>
                                        </p:attrNameLst>
                                      </p:cBhvr>
                                      <p:to>
                                        <p:strVal val="visible"/>
                                      </p:to>
                                    </p:set>
                                  </p:childTnLst>
                                </p:cTn>
                              </p:par>
                            </p:childTnLst>
                          </p:cTn>
                        </p:par>
                        <p:par>
                          <p:cTn id="39" fill="hold">
                            <p:stCondLst>
                              <p:cond delay="4000"/>
                            </p:stCondLst>
                            <p:childTnLst>
                              <p:par>
                                <p:cTn id="40" presetID="1" presetClass="entr" presetSubtype="0" fill="hold" grpId="0" nodeType="afterEffect">
                                  <p:stCondLst>
                                    <p:cond delay="1000"/>
                                  </p:stCondLst>
                                  <p:childTnLst>
                                    <p:set>
                                      <p:cBhvr>
                                        <p:cTn id="41" dur="1" fill="hold">
                                          <p:stCondLst>
                                            <p:cond delay="0"/>
                                          </p:stCondLst>
                                        </p:cTn>
                                        <p:tgtEl>
                                          <p:spTgt spid="10"/>
                                        </p:tgtEl>
                                        <p:attrNameLst>
                                          <p:attrName>style.visibility</p:attrName>
                                        </p:attrNameLst>
                                      </p:cBhvr>
                                      <p:to>
                                        <p:strVal val="visible"/>
                                      </p:to>
                                    </p:set>
                                  </p:childTnLst>
                                </p:cTn>
                              </p:par>
                            </p:childTnLst>
                          </p:cTn>
                        </p:par>
                        <p:par>
                          <p:cTn id="42" fill="hold">
                            <p:stCondLst>
                              <p:cond delay="5000"/>
                            </p:stCondLst>
                            <p:childTnLst>
                              <p:par>
                                <p:cTn id="43" presetID="42" presetClass="path" presetSubtype="0" accel="50000" decel="50000" fill="hold" grpId="1" nodeType="afterEffect">
                                  <p:stCondLst>
                                    <p:cond delay="1000"/>
                                  </p:stCondLst>
                                  <p:childTnLst>
                                    <p:animMotion origin="layout" path="M 2.5E-6 3.7037E-6 L 0.13906 0.36365 " pathEditMode="relative" rAng="0" ptsTypes="AA">
                                      <p:cBhvr>
                                        <p:cTn id="44" dur="2000" fill="hold"/>
                                        <p:tgtEl>
                                          <p:spTgt spid="10"/>
                                        </p:tgtEl>
                                        <p:attrNameLst>
                                          <p:attrName>ppt_x</p:attrName>
                                          <p:attrName>ppt_y</p:attrName>
                                        </p:attrNameLst>
                                      </p:cBhvr>
                                      <p:rCtr x="6944" y="18171"/>
                                    </p:animMotion>
                                  </p:childTnLst>
                                </p:cTn>
                              </p:par>
                            </p:childTnLst>
                          </p:cTn>
                        </p:par>
                        <p:par>
                          <p:cTn id="45" fill="hold">
                            <p:stCondLst>
                              <p:cond delay="8000"/>
                            </p:stCondLst>
                            <p:childTnLst>
                              <p:par>
                                <p:cTn id="46" presetID="1" presetClass="entr" presetSubtype="0" fill="hold" grpId="0" nodeType="afterEffect">
                                  <p:stCondLst>
                                    <p:cond delay="1000"/>
                                  </p:stCondLst>
                                  <p:childTnLst>
                                    <p:set>
                                      <p:cBhvr>
                                        <p:cTn id="47" dur="1" fill="hold">
                                          <p:stCondLst>
                                            <p:cond delay="0"/>
                                          </p:stCondLst>
                                        </p:cTn>
                                        <p:tgtEl>
                                          <p:spTgt spid="9"/>
                                        </p:tgtEl>
                                        <p:attrNameLst>
                                          <p:attrName>style.visibility</p:attrName>
                                        </p:attrNameLst>
                                      </p:cBhvr>
                                      <p:to>
                                        <p:strVal val="visible"/>
                                      </p:to>
                                    </p:set>
                                  </p:childTnLst>
                                </p:cTn>
                              </p:par>
                            </p:childTnLst>
                          </p:cTn>
                        </p:par>
                        <p:par>
                          <p:cTn id="48" fill="hold">
                            <p:stCondLst>
                              <p:cond delay="9000"/>
                            </p:stCondLst>
                            <p:childTnLst>
                              <p:par>
                                <p:cTn id="49" presetID="1" presetClass="entr" presetSubtype="0" fill="hold" grpId="0" nodeType="afterEffect">
                                  <p:stCondLst>
                                    <p:cond delay="1000"/>
                                  </p:stCondLst>
                                  <p:childTnLst>
                                    <p:set>
                                      <p:cBhvr>
                                        <p:cTn id="50" dur="1" fill="hold">
                                          <p:stCondLst>
                                            <p:cond delay="0"/>
                                          </p:stCondLst>
                                        </p:cTn>
                                        <p:tgtEl>
                                          <p:spTgt spid="14"/>
                                        </p:tgtEl>
                                        <p:attrNameLst>
                                          <p:attrName>style.visibility</p:attrName>
                                        </p:attrNameLst>
                                      </p:cBhvr>
                                      <p:to>
                                        <p:strVal val="visible"/>
                                      </p:to>
                                    </p:set>
                                  </p:childTnLst>
                                </p:cTn>
                              </p:par>
                              <p:par>
                                <p:cTn id="51" presetID="42" presetClass="path" presetSubtype="0" accel="50000" decel="50000" fill="hold" grpId="1" nodeType="withEffect">
                                  <p:stCondLst>
                                    <p:cond delay="1000"/>
                                  </p:stCondLst>
                                  <p:childTnLst>
                                    <p:animMotion origin="layout" path="M -2.5E-6 -4.44444E-6 L 0.24097 0.40278 " pathEditMode="relative" rAng="0" ptsTypes="AA">
                                      <p:cBhvr>
                                        <p:cTn id="52" dur="2000" fill="hold"/>
                                        <p:tgtEl>
                                          <p:spTgt spid="14"/>
                                        </p:tgtEl>
                                        <p:attrNameLst>
                                          <p:attrName>ppt_x</p:attrName>
                                          <p:attrName>ppt_y</p:attrName>
                                        </p:attrNameLst>
                                      </p:cBhvr>
                                      <p:rCtr x="12049" y="20139"/>
                                    </p:animMotion>
                                  </p:childTnLst>
                                </p:cTn>
                              </p:par>
                            </p:childTnLst>
                          </p:cTn>
                        </p:par>
                        <p:par>
                          <p:cTn id="53" fill="hold">
                            <p:stCondLst>
                              <p:cond delay="12000"/>
                            </p:stCondLst>
                            <p:childTnLst>
                              <p:par>
                                <p:cTn id="54" presetID="1" presetClass="entr" presetSubtype="0" fill="hold" grpId="0" nodeType="afterEffect">
                                  <p:stCondLst>
                                    <p:cond delay="1000"/>
                                  </p:stCondLst>
                                  <p:childTnLst>
                                    <p:set>
                                      <p:cBhvr>
                                        <p:cTn id="55" dur="1" fill="hold">
                                          <p:stCondLst>
                                            <p:cond delay="0"/>
                                          </p:stCondLst>
                                        </p:cTn>
                                        <p:tgtEl>
                                          <p:spTgt spid="7"/>
                                        </p:tgtEl>
                                        <p:attrNameLst>
                                          <p:attrName>style.visibility</p:attrName>
                                        </p:attrNameLst>
                                      </p:cBhvr>
                                      <p:to>
                                        <p:strVal val="visible"/>
                                      </p:to>
                                    </p:set>
                                  </p:childTnLst>
                                </p:cTn>
                              </p:par>
                            </p:childTnLst>
                          </p:cTn>
                        </p:par>
                        <p:par>
                          <p:cTn id="56" fill="hold">
                            <p:stCondLst>
                              <p:cond delay="13000"/>
                            </p:stCondLst>
                            <p:childTnLst>
                              <p:par>
                                <p:cTn id="57" presetID="1" presetClass="entr" presetSubtype="0" fill="hold" grpId="0" nodeType="afterEffect">
                                  <p:stCondLst>
                                    <p:cond delay="1000"/>
                                  </p:stCondLst>
                                  <p:childTnLst>
                                    <p:set>
                                      <p:cBhvr>
                                        <p:cTn id="58" dur="1" fill="hold">
                                          <p:stCondLst>
                                            <p:cond delay="0"/>
                                          </p:stCondLst>
                                        </p:cTn>
                                        <p:tgtEl>
                                          <p:spTgt spid="13"/>
                                        </p:tgtEl>
                                        <p:attrNameLst>
                                          <p:attrName>style.visibility</p:attrName>
                                        </p:attrNameLst>
                                      </p:cBhvr>
                                      <p:to>
                                        <p:strVal val="visible"/>
                                      </p:to>
                                    </p:set>
                                  </p:childTnLst>
                                </p:cTn>
                              </p:par>
                            </p:childTnLst>
                          </p:cTn>
                        </p:par>
                        <p:par>
                          <p:cTn id="59" fill="hold">
                            <p:stCondLst>
                              <p:cond delay="14000"/>
                            </p:stCondLst>
                            <p:childTnLst>
                              <p:par>
                                <p:cTn id="60" presetID="42" presetClass="path" presetSubtype="0" accel="50000" decel="50000" fill="hold" grpId="1" nodeType="afterEffect">
                                  <p:stCondLst>
                                    <p:cond delay="1000"/>
                                  </p:stCondLst>
                                  <p:childTnLst>
                                    <p:animMotion origin="layout" path="M -8.33333E-7 2.59259E-6 L 0.44149 0.33449 " pathEditMode="relative" rAng="0" ptsTypes="AA">
                                      <p:cBhvr>
                                        <p:cTn id="61" dur="2000" fill="hold"/>
                                        <p:tgtEl>
                                          <p:spTgt spid="13"/>
                                        </p:tgtEl>
                                        <p:attrNameLst>
                                          <p:attrName>ppt_x</p:attrName>
                                          <p:attrName>ppt_y</p:attrName>
                                        </p:attrNameLst>
                                      </p:cBhvr>
                                      <p:rCtr x="22066" y="16713"/>
                                    </p:animMotion>
                                  </p:childTnLst>
                                </p:cTn>
                              </p:par>
                            </p:childTnLst>
                          </p:cTn>
                        </p:par>
                        <p:par>
                          <p:cTn id="62" fill="hold">
                            <p:stCondLst>
                              <p:cond delay="17000"/>
                            </p:stCondLst>
                            <p:childTnLst>
                              <p:par>
                                <p:cTn id="63" presetID="1" presetClass="entr" presetSubtype="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p:bldP spid="6" grpId="1"/>
      <p:bldP spid="7" grpId="0"/>
      <p:bldP spid="8" grpId="0"/>
      <p:bldP spid="9" grpId="0" animBg="1"/>
      <p:bldP spid="10" grpId="0"/>
      <p:bldP spid="10" grpId="1"/>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fgeronde rechthoek 9"/>
          <p:cNvSpPr/>
          <p:nvPr/>
        </p:nvSpPr>
        <p:spPr>
          <a:xfrm>
            <a:off x="157551" y="3176348"/>
            <a:ext cx="8793677" cy="227584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Afgeronde rechthoek 4"/>
          <p:cNvSpPr/>
          <p:nvPr/>
        </p:nvSpPr>
        <p:spPr>
          <a:xfrm>
            <a:off x="170810" y="1016731"/>
            <a:ext cx="8793677" cy="138499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p:nvSpPr>
        <p:spPr>
          <a:xfrm>
            <a:off x="287524" y="296652"/>
            <a:ext cx="5690982" cy="523220"/>
          </a:xfrm>
          <a:prstGeom prst="rect">
            <a:avLst/>
          </a:prstGeom>
          <a:noFill/>
        </p:spPr>
        <p:txBody>
          <a:bodyPr wrap="none" rtlCol="0">
            <a:spAutoFit/>
          </a:bodyPr>
          <a:lstStyle/>
          <a:p>
            <a:r>
              <a:rPr lang="nl-NL" sz="2800" dirty="0" smtClean="0"/>
              <a:t>Zo probeer het nu maar eens zelf:</a:t>
            </a:r>
            <a:endParaRPr lang="nl-NL" sz="2800" dirty="0"/>
          </a:p>
        </p:txBody>
      </p:sp>
      <p:sp>
        <p:nvSpPr>
          <p:cNvPr id="3" name="Tekstvak 2"/>
          <p:cNvSpPr txBox="1"/>
          <p:nvPr/>
        </p:nvSpPr>
        <p:spPr>
          <a:xfrm>
            <a:off x="264570" y="1016732"/>
            <a:ext cx="8789586" cy="1384995"/>
          </a:xfrm>
          <a:prstGeom prst="rect">
            <a:avLst/>
          </a:prstGeom>
          <a:noFill/>
        </p:spPr>
        <p:txBody>
          <a:bodyPr wrap="none" rtlCol="0">
            <a:spAutoFit/>
          </a:bodyPr>
          <a:lstStyle/>
          <a:p>
            <a:r>
              <a:rPr lang="nl-NL" sz="2800" dirty="0" smtClean="0"/>
              <a:t>IJzer wordt door reductie van ijzererts  met koolstof </a:t>
            </a:r>
          </a:p>
          <a:p>
            <a:r>
              <a:rPr lang="nl-NL" sz="2800" dirty="0" smtClean="0"/>
              <a:t>in hoogovens gemaakt. Daarbij ontstaat ook zeer </a:t>
            </a:r>
          </a:p>
          <a:p>
            <a:r>
              <a:rPr lang="nl-NL" sz="2800" dirty="0"/>
              <a:t>v</a:t>
            </a:r>
            <a:r>
              <a:rPr lang="nl-NL" sz="2800" dirty="0" smtClean="0"/>
              <a:t>eel van het broeikasgas koolstofdioxide.</a:t>
            </a:r>
            <a:endParaRPr lang="nl-NL" sz="2800"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
        <p:nvSpPr>
          <p:cNvPr id="7" name="Tekstvak 6"/>
          <p:cNvSpPr txBox="1"/>
          <p:nvPr/>
        </p:nvSpPr>
        <p:spPr>
          <a:xfrm>
            <a:off x="178008" y="2509736"/>
            <a:ext cx="8876148" cy="523220"/>
          </a:xfrm>
          <a:prstGeom prst="rect">
            <a:avLst/>
          </a:prstGeom>
          <a:noFill/>
        </p:spPr>
        <p:txBody>
          <a:bodyPr wrap="none" rtlCol="0">
            <a:spAutoFit/>
          </a:bodyPr>
          <a:lstStyle/>
          <a:p>
            <a:r>
              <a:rPr lang="nl-NL" sz="2800" dirty="0" smtClean="0">
                <a:solidFill>
                  <a:srgbClr val="0000FF"/>
                </a:solidFill>
              </a:rPr>
              <a:t>ijzererts</a:t>
            </a:r>
            <a:r>
              <a:rPr lang="nl-NL" sz="2800" dirty="0"/>
              <a:t> </a:t>
            </a:r>
            <a:r>
              <a:rPr lang="nl-NL" sz="2800" dirty="0" smtClean="0"/>
              <a:t> +  </a:t>
            </a:r>
            <a:r>
              <a:rPr lang="nl-NL" sz="2800" dirty="0" smtClean="0">
                <a:solidFill>
                  <a:srgbClr val="0000FF"/>
                </a:solidFill>
              </a:rPr>
              <a:t>koolstof</a:t>
            </a:r>
            <a:r>
              <a:rPr lang="nl-NL" sz="2800" dirty="0" smtClean="0"/>
              <a:t>               </a:t>
            </a:r>
            <a:r>
              <a:rPr lang="nl-NL" sz="2800" dirty="0" smtClean="0">
                <a:solidFill>
                  <a:srgbClr val="FF0000"/>
                </a:solidFill>
              </a:rPr>
              <a:t>ijzer</a:t>
            </a:r>
            <a:r>
              <a:rPr lang="nl-NL" sz="2800" dirty="0" smtClean="0"/>
              <a:t>  +  </a:t>
            </a:r>
            <a:r>
              <a:rPr lang="nl-NL" sz="2800" dirty="0" smtClean="0">
                <a:solidFill>
                  <a:srgbClr val="FF0000"/>
                </a:solidFill>
              </a:rPr>
              <a:t>koolstofdioxide</a:t>
            </a:r>
            <a:endParaRPr lang="nl-NL" sz="2800" dirty="0">
              <a:solidFill>
                <a:srgbClr val="FF0000"/>
              </a:solidFill>
            </a:endParaRPr>
          </a:p>
        </p:txBody>
      </p:sp>
      <p:sp>
        <p:nvSpPr>
          <p:cNvPr id="8" name="PIJL-RECHTS 7"/>
          <p:cNvSpPr/>
          <p:nvPr/>
        </p:nvSpPr>
        <p:spPr>
          <a:xfrm>
            <a:off x="3887924" y="2724899"/>
            <a:ext cx="971375" cy="92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238922" y="3212976"/>
            <a:ext cx="8666155" cy="2246769"/>
          </a:xfrm>
          <a:prstGeom prst="rect">
            <a:avLst/>
          </a:prstGeom>
          <a:noFill/>
        </p:spPr>
        <p:txBody>
          <a:bodyPr wrap="none" rtlCol="0">
            <a:spAutoFit/>
          </a:bodyPr>
          <a:lstStyle/>
          <a:p>
            <a:r>
              <a:rPr lang="nl-NL" sz="2800" dirty="0" smtClean="0"/>
              <a:t>Siliciumcarbide is een zeer hard materiaal, met een</a:t>
            </a:r>
          </a:p>
          <a:p>
            <a:r>
              <a:rPr lang="nl-NL" sz="2800" dirty="0"/>
              <a:t>k</a:t>
            </a:r>
            <a:r>
              <a:rPr lang="nl-NL" sz="2800" dirty="0" smtClean="0"/>
              <a:t>ristalstructuur die gelijk is aan die van diamant.</a:t>
            </a:r>
          </a:p>
          <a:p>
            <a:r>
              <a:rPr lang="nl-NL" sz="2800" dirty="0" smtClean="0"/>
              <a:t>Het wordt gemaakt uit siliciumdioxide (kwartszand)</a:t>
            </a:r>
          </a:p>
          <a:p>
            <a:r>
              <a:rPr lang="nl-NL" sz="2800" dirty="0"/>
              <a:t>e</a:t>
            </a:r>
            <a:r>
              <a:rPr lang="nl-NL" sz="2800" dirty="0" smtClean="0"/>
              <a:t>n koolstof, in een elektrische oven te verhitten. </a:t>
            </a:r>
          </a:p>
          <a:p>
            <a:r>
              <a:rPr lang="nl-NL" sz="2800" dirty="0" smtClean="0"/>
              <a:t>Daarbij ontstaat ook het giftige koolstofmono-oxide.</a:t>
            </a:r>
            <a:endParaRPr lang="nl-NL" sz="2800" dirty="0"/>
          </a:p>
        </p:txBody>
      </p:sp>
      <p:sp>
        <p:nvSpPr>
          <p:cNvPr id="11" name="Tekstvak 10"/>
          <p:cNvSpPr txBox="1"/>
          <p:nvPr/>
        </p:nvSpPr>
        <p:spPr>
          <a:xfrm>
            <a:off x="182244" y="5536059"/>
            <a:ext cx="7907934" cy="954107"/>
          </a:xfrm>
          <a:prstGeom prst="rect">
            <a:avLst/>
          </a:prstGeom>
          <a:noFill/>
        </p:spPr>
        <p:txBody>
          <a:bodyPr wrap="none" rtlCol="0">
            <a:spAutoFit/>
          </a:bodyPr>
          <a:lstStyle/>
          <a:p>
            <a:r>
              <a:rPr lang="nl-NL" sz="2800" dirty="0" smtClean="0">
                <a:solidFill>
                  <a:srgbClr val="0000FF"/>
                </a:solidFill>
              </a:rPr>
              <a:t>siliciumdioxide</a:t>
            </a:r>
            <a:r>
              <a:rPr lang="nl-NL" sz="2800" dirty="0" smtClean="0"/>
              <a:t>  +  </a:t>
            </a:r>
            <a:r>
              <a:rPr lang="nl-NL" sz="2800" dirty="0" smtClean="0">
                <a:solidFill>
                  <a:srgbClr val="0000FF"/>
                </a:solidFill>
              </a:rPr>
              <a:t>koolstof</a:t>
            </a:r>
            <a:r>
              <a:rPr lang="nl-NL" sz="2800" dirty="0" smtClean="0"/>
              <a:t> </a:t>
            </a:r>
          </a:p>
          <a:p>
            <a:r>
              <a:rPr lang="nl-NL" sz="2800" dirty="0"/>
              <a:t> </a:t>
            </a:r>
            <a:r>
              <a:rPr lang="nl-NL" sz="2800" dirty="0" smtClean="0"/>
              <a:t>             </a:t>
            </a:r>
            <a:r>
              <a:rPr lang="nl-NL" sz="2800" dirty="0" smtClean="0">
                <a:solidFill>
                  <a:srgbClr val="FF0000"/>
                </a:solidFill>
              </a:rPr>
              <a:t>siliciumcarbide</a:t>
            </a:r>
            <a:r>
              <a:rPr lang="nl-NL" sz="2800" dirty="0" smtClean="0"/>
              <a:t>  +  </a:t>
            </a:r>
            <a:r>
              <a:rPr lang="nl-NL" sz="2800" dirty="0" smtClean="0">
                <a:solidFill>
                  <a:srgbClr val="FF0000"/>
                </a:solidFill>
              </a:rPr>
              <a:t>koolstofmono-oxide</a:t>
            </a:r>
            <a:endParaRPr lang="nl-NL" sz="2800" dirty="0">
              <a:solidFill>
                <a:srgbClr val="FF0000"/>
              </a:solidFill>
            </a:endParaRPr>
          </a:p>
        </p:txBody>
      </p:sp>
      <p:sp>
        <p:nvSpPr>
          <p:cNvPr id="12" name="PIJL-RECHTS 11"/>
          <p:cNvSpPr/>
          <p:nvPr/>
        </p:nvSpPr>
        <p:spPr>
          <a:xfrm>
            <a:off x="5004781" y="5769260"/>
            <a:ext cx="971375" cy="92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94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2" grpId="0"/>
      <p:bldP spid="3" grpId="0"/>
      <p:bldP spid="8" grpId="0" animBg="1"/>
      <p:bldP spid="9"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156659" y="3241678"/>
            <a:ext cx="8793677" cy="26689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Afgeronde rechthoek 2"/>
          <p:cNvSpPr/>
          <p:nvPr/>
        </p:nvSpPr>
        <p:spPr>
          <a:xfrm>
            <a:off x="156927" y="152636"/>
            <a:ext cx="8793677" cy="237990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179512" y="285769"/>
            <a:ext cx="8784976" cy="2246769"/>
          </a:xfrm>
          <a:prstGeom prst="rect">
            <a:avLst/>
          </a:prstGeom>
        </p:spPr>
        <p:txBody>
          <a:bodyPr wrap="square">
            <a:spAutoFit/>
          </a:bodyPr>
          <a:lstStyle/>
          <a:p>
            <a:r>
              <a:rPr lang="nl-NL" sz="2800" dirty="0"/>
              <a:t>Huizen en schuren werden vroeger wit geschilderd met behulp van '</a:t>
            </a:r>
            <a:r>
              <a:rPr lang="nl-NL" sz="2800" dirty="0" err="1"/>
              <a:t>kalkverf</a:t>
            </a:r>
            <a:r>
              <a:rPr lang="nl-NL" sz="2800" dirty="0"/>
              <a:t>'. Deze stof werd gemaakt door ongebluste </a:t>
            </a:r>
            <a:r>
              <a:rPr lang="nl-NL" sz="2800" dirty="0" smtClean="0"/>
              <a:t>kalk </a:t>
            </a:r>
            <a:r>
              <a:rPr lang="nl-NL" sz="2800" dirty="0"/>
              <a:t>in een kuil te storten en er water aan toe te voegen. Hierbij wordt de ongebluste kalk omgezet tot gebluste </a:t>
            </a:r>
            <a:r>
              <a:rPr lang="nl-NL" sz="2800" dirty="0" smtClean="0"/>
              <a:t>kalk (</a:t>
            </a:r>
            <a:r>
              <a:rPr lang="nl-NL" sz="2800" dirty="0" err="1" smtClean="0"/>
              <a:t>kalkverf</a:t>
            </a:r>
            <a:r>
              <a:rPr lang="nl-NL" sz="2800" dirty="0" smtClean="0"/>
              <a:t>).</a:t>
            </a:r>
            <a:endParaRPr lang="nl-NL" sz="28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
        <p:nvSpPr>
          <p:cNvPr id="5" name="Tekstvak 4"/>
          <p:cNvSpPr txBox="1"/>
          <p:nvPr/>
        </p:nvSpPr>
        <p:spPr>
          <a:xfrm>
            <a:off x="295373" y="2709780"/>
            <a:ext cx="8143576" cy="523220"/>
          </a:xfrm>
          <a:prstGeom prst="rect">
            <a:avLst/>
          </a:prstGeom>
          <a:noFill/>
        </p:spPr>
        <p:txBody>
          <a:bodyPr wrap="none" rtlCol="0">
            <a:spAutoFit/>
          </a:bodyPr>
          <a:lstStyle/>
          <a:p>
            <a:r>
              <a:rPr lang="nl-NL" sz="2800" dirty="0">
                <a:solidFill>
                  <a:srgbClr val="0000FF"/>
                </a:solidFill>
              </a:rPr>
              <a:t>o</a:t>
            </a:r>
            <a:r>
              <a:rPr lang="nl-NL" sz="2800" dirty="0" smtClean="0">
                <a:solidFill>
                  <a:srgbClr val="0000FF"/>
                </a:solidFill>
              </a:rPr>
              <a:t>ngebluste kalk</a:t>
            </a:r>
            <a:r>
              <a:rPr lang="nl-NL" sz="2800" dirty="0" smtClean="0"/>
              <a:t>  +  </a:t>
            </a:r>
            <a:r>
              <a:rPr lang="nl-NL" sz="2800" dirty="0" smtClean="0">
                <a:solidFill>
                  <a:srgbClr val="0000FF"/>
                </a:solidFill>
              </a:rPr>
              <a:t>water</a:t>
            </a:r>
            <a:r>
              <a:rPr lang="nl-NL" sz="2800" dirty="0" smtClean="0"/>
              <a:t>                </a:t>
            </a:r>
            <a:r>
              <a:rPr lang="nl-NL" sz="2800" dirty="0" smtClean="0">
                <a:solidFill>
                  <a:srgbClr val="FF0000"/>
                </a:solidFill>
              </a:rPr>
              <a:t>gebluste kalk</a:t>
            </a:r>
            <a:endParaRPr lang="nl-NL" sz="2800" dirty="0">
              <a:solidFill>
                <a:srgbClr val="FF0000"/>
              </a:solidFill>
            </a:endParaRPr>
          </a:p>
        </p:txBody>
      </p:sp>
      <p:sp>
        <p:nvSpPr>
          <p:cNvPr id="6" name="PIJL-RECHTS 5"/>
          <p:cNvSpPr/>
          <p:nvPr/>
        </p:nvSpPr>
        <p:spPr>
          <a:xfrm>
            <a:off x="4824028" y="2960948"/>
            <a:ext cx="971375" cy="92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79512" y="3233000"/>
            <a:ext cx="8771091" cy="2677656"/>
          </a:xfrm>
          <a:prstGeom prst="rect">
            <a:avLst/>
          </a:prstGeom>
        </p:spPr>
        <p:txBody>
          <a:bodyPr wrap="square">
            <a:spAutoFit/>
          </a:bodyPr>
          <a:lstStyle/>
          <a:p>
            <a:r>
              <a:rPr lang="nl-NL" sz="2800" dirty="0"/>
              <a:t>Acetyleen </a:t>
            </a:r>
            <a:r>
              <a:rPr lang="nl-NL" sz="2800" dirty="0" smtClean="0"/>
              <a:t>wordt </a:t>
            </a:r>
            <a:r>
              <a:rPr lang="nl-NL" sz="2800" dirty="0"/>
              <a:t>toegepast </a:t>
            </a:r>
            <a:r>
              <a:rPr lang="nl-NL" sz="2800" dirty="0" smtClean="0"/>
              <a:t> bij </a:t>
            </a:r>
            <a:r>
              <a:rPr lang="nl-NL" sz="2800" dirty="0"/>
              <a:t>het 'autogeen lassen'. Daarbij laat men acetyleen met zuivere zuurstof reageren. De temperatuur van de vlam die daarbij ontstaat, is hoog genoeg om staal aan elkaar te smelten. Bij de verbranding van acetyleen </a:t>
            </a:r>
            <a:r>
              <a:rPr lang="nl-NL" sz="2800" dirty="0" smtClean="0"/>
              <a:t>komt koolstofdioxide en water vrij.</a:t>
            </a:r>
            <a:endParaRPr lang="nl-NL" sz="2800" dirty="0"/>
          </a:p>
        </p:txBody>
      </p:sp>
      <p:sp>
        <p:nvSpPr>
          <p:cNvPr id="9" name="Tekstvak 8"/>
          <p:cNvSpPr txBox="1"/>
          <p:nvPr/>
        </p:nvSpPr>
        <p:spPr>
          <a:xfrm>
            <a:off x="179513" y="6083714"/>
            <a:ext cx="8591258" cy="523220"/>
          </a:xfrm>
          <a:prstGeom prst="rect">
            <a:avLst/>
          </a:prstGeom>
          <a:noFill/>
        </p:spPr>
        <p:txBody>
          <a:bodyPr wrap="square" rtlCol="0">
            <a:spAutoFit/>
          </a:bodyPr>
          <a:lstStyle/>
          <a:p>
            <a:r>
              <a:rPr lang="nl-NL" sz="2800" dirty="0">
                <a:solidFill>
                  <a:srgbClr val="0000FF"/>
                </a:solidFill>
              </a:rPr>
              <a:t>a</a:t>
            </a:r>
            <a:r>
              <a:rPr lang="nl-NL" sz="2800" dirty="0" smtClean="0">
                <a:solidFill>
                  <a:srgbClr val="0000FF"/>
                </a:solidFill>
              </a:rPr>
              <a:t>cetyleen</a:t>
            </a:r>
            <a:r>
              <a:rPr lang="nl-NL" sz="2800" dirty="0" smtClean="0"/>
              <a:t> + </a:t>
            </a:r>
            <a:r>
              <a:rPr lang="nl-NL" sz="2800" dirty="0" smtClean="0">
                <a:solidFill>
                  <a:srgbClr val="0000FF"/>
                </a:solidFill>
              </a:rPr>
              <a:t>zuurstof</a:t>
            </a:r>
            <a:r>
              <a:rPr lang="nl-NL" sz="2800" dirty="0" smtClean="0"/>
              <a:t>         </a:t>
            </a:r>
            <a:r>
              <a:rPr lang="nl-NL" sz="2800" dirty="0" smtClean="0">
                <a:solidFill>
                  <a:srgbClr val="FF0000"/>
                </a:solidFill>
              </a:rPr>
              <a:t>koolstofdioxide</a:t>
            </a:r>
            <a:r>
              <a:rPr lang="nl-NL" sz="2800" dirty="0" smtClean="0"/>
              <a:t> + </a:t>
            </a:r>
            <a:r>
              <a:rPr lang="nl-NL" sz="2800" dirty="0" smtClean="0">
                <a:solidFill>
                  <a:srgbClr val="FF0000"/>
                </a:solidFill>
              </a:rPr>
              <a:t>water</a:t>
            </a:r>
            <a:endParaRPr lang="nl-NL" sz="2800" dirty="0">
              <a:solidFill>
                <a:srgbClr val="FF0000"/>
              </a:solidFill>
            </a:endParaRPr>
          </a:p>
        </p:txBody>
      </p:sp>
      <p:sp>
        <p:nvSpPr>
          <p:cNvPr id="10" name="PIJL-RECHTS 9"/>
          <p:cNvSpPr/>
          <p:nvPr/>
        </p:nvSpPr>
        <p:spPr>
          <a:xfrm>
            <a:off x="3671223" y="6340511"/>
            <a:ext cx="600517" cy="699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85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2" grpId="0"/>
      <p:bldP spid="6" grpId="0" animBg="1"/>
      <p:bldP spid="7"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114771" y="3501008"/>
            <a:ext cx="8793677" cy="276649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Afgeronde rechthoek 2"/>
          <p:cNvSpPr/>
          <p:nvPr/>
        </p:nvSpPr>
        <p:spPr>
          <a:xfrm>
            <a:off x="114771" y="177618"/>
            <a:ext cx="8835566" cy="285533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251520" y="224644"/>
            <a:ext cx="8676964" cy="2677656"/>
          </a:xfrm>
          <a:prstGeom prst="rect">
            <a:avLst/>
          </a:prstGeom>
        </p:spPr>
        <p:txBody>
          <a:bodyPr wrap="square">
            <a:spAutoFit/>
          </a:bodyPr>
          <a:lstStyle/>
          <a:p>
            <a:r>
              <a:rPr lang="nl-NL" sz="2800" dirty="0"/>
              <a:t>Salmiak is een witte vaste stof die onder andere gebruikt wordt bij het maken van drop. </a:t>
            </a:r>
            <a:endParaRPr lang="nl-NL" sz="2800" dirty="0" smtClean="0"/>
          </a:p>
          <a:p>
            <a:r>
              <a:rPr lang="nl-NL" sz="2800" dirty="0" smtClean="0"/>
              <a:t>Salmiak </a:t>
            </a:r>
            <a:r>
              <a:rPr lang="nl-NL" sz="2800" dirty="0"/>
              <a:t>ontstaat wanneer een open flesje met geconcentreerd zoutzuur naast een open flesje met geconcentreerde ammonia wordt gezet. Tussen de beide flesjes stijgt een witte rook </a:t>
            </a:r>
            <a:r>
              <a:rPr lang="nl-NL" sz="2800" dirty="0" smtClean="0"/>
              <a:t>(salmiak) omhoog</a:t>
            </a:r>
            <a:r>
              <a:rPr lang="nl-NL" sz="2800" dirty="0"/>
              <a:t>.</a:t>
            </a: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917" y="5826974"/>
            <a:ext cx="724001" cy="866896"/>
          </a:xfrm>
          <a:prstGeom prst="rect">
            <a:avLst/>
          </a:prstGeom>
        </p:spPr>
      </p:pic>
      <p:sp>
        <p:nvSpPr>
          <p:cNvPr id="5" name="Tekstvak 4"/>
          <p:cNvSpPr txBox="1"/>
          <p:nvPr/>
        </p:nvSpPr>
        <p:spPr>
          <a:xfrm>
            <a:off x="1330936" y="2960948"/>
            <a:ext cx="6518131" cy="523220"/>
          </a:xfrm>
          <a:prstGeom prst="rect">
            <a:avLst/>
          </a:prstGeom>
          <a:noFill/>
        </p:spPr>
        <p:txBody>
          <a:bodyPr wrap="none" rtlCol="0">
            <a:spAutoFit/>
          </a:bodyPr>
          <a:lstStyle/>
          <a:p>
            <a:r>
              <a:rPr lang="nl-NL" sz="2800" dirty="0">
                <a:solidFill>
                  <a:srgbClr val="0000FF"/>
                </a:solidFill>
              </a:rPr>
              <a:t>z</a:t>
            </a:r>
            <a:r>
              <a:rPr lang="nl-NL" sz="2800" dirty="0" smtClean="0">
                <a:solidFill>
                  <a:srgbClr val="0000FF"/>
                </a:solidFill>
              </a:rPr>
              <a:t>outzuur</a:t>
            </a:r>
            <a:r>
              <a:rPr lang="nl-NL" sz="2800" dirty="0" smtClean="0"/>
              <a:t>  +  </a:t>
            </a:r>
            <a:r>
              <a:rPr lang="nl-NL" sz="2800" dirty="0" smtClean="0">
                <a:solidFill>
                  <a:srgbClr val="0000FF"/>
                </a:solidFill>
              </a:rPr>
              <a:t>ammonia</a:t>
            </a:r>
            <a:r>
              <a:rPr lang="nl-NL" sz="2800" dirty="0" smtClean="0"/>
              <a:t>               </a:t>
            </a:r>
            <a:r>
              <a:rPr lang="nl-NL" sz="2800" dirty="0" smtClean="0">
                <a:solidFill>
                  <a:srgbClr val="FF0000"/>
                </a:solidFill>
              </a:rPr>
              <a:t>salmiak</a:t>
            </a:r>
            <a:endParaRPr lang="nl-NL" sz="2800" dirty="0">
              <a:solidFill>
                <a:srgbClr val="FF0000"/>
              </a:solidFill>
            </a:endParaRPr>
          </a:p>
        </p:txBody>
      </p:sp>
      <p:sp>
        <p:nvSpPr>
          <p:cNvPr id="6" name="PIJL-RECHTS 5"/>
          <p:cNvSpPr/>
          <p:nvPr/>
        </p:nvSpPr>
        <p:spPr>
          <a:xfrm>
            <a:off x="5256809" y="3212976"/>
            <a:ext cx="971375" cy="92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39535" y="3573016"/>
            <a:ext cx="8771825" cy="2677656"/>
          </a:xfrm>
          <a:prstGeom prst="rect">
            <a:avLst/>
          </a:prstGeom>
        </p:spPr>
        <p:txBody>
          <a:bodyPr wrap="square">
            <a:spAutoFit/>
          </a:bodyPr>
          <a:lstStyle/>
          <a:p>
            <a:r>
              <a:rPr lang="nl-NL" sz="2800" dirty="0"/>
              <a:t>Kwik wordt gewonnen uit erts dat </a:t>
            </a:r>
            <a:r>
              <a:rPr lang="nl-NL" sz="2800" dirty="0" smtClean="0"/>
              <a:t>kwiksulfide </a:t>
            </a:r>
            <a:r>
              <a:rPr lang="nl-NL" sz="2800" dirty="0"/>
              <a:t>bevat. Bij de productie laat men </a:t>
            </a:r>
            <a:r>
              <a:rPr lang="nl-NL" sz="2800" dirty="0" smtClean="0"/>
              <a:t>het kwiksulfide </a:t>
            </a:r>
            <a:r>
              <a:rPr lang="nl-NL" sz="2800" dirty="0"/>
              <a:t>met zuurstof reageren. Daarbij treedt </a:t>
            </a:r>
            <a:r>
              <a:rPr lang="nl-NL" sz="2800" dirty="0" smtClean="0"/>
              <a:t>een reactie op waar naast gasvormig kwik ook het gas zwaveldioxide ontstaat. Door </a:t>
            </a:r>
            <a:r>
              <a:rPr lang="nl-NL" sz="2800" dirty="0"/>
              <a:t>het ontstane gasmengsel af te koelen, ontstaat vloeibaar kwik.</a:t>
            </a:r>
            <a:endParaRPr lang="nl-NL" sz="2800" dirty="0"/>
          </a:p>
        </p:txBody>
      </p:sp>
      <p:sp>
        <p:nvSpPr>
          <p:cNvPr id="9" name="Tekstvak 8"/>
          <p:cNvSpPr txBox="1"/>
          <p:nvPr/>
        </p:nvSpPr>
        <p:spPr>
          <a:xfrm>
            <a:off x="139535" y="6250672"/>
            <a:ext cx="8521885" cy="523220"/>
          </a:xfrm>
          <a:prstGeom prst="rect">
            <a:avLst/>
          </a:prstGeom>
          <a:noFill/>
        </p:spPr>
        <p:txBody>
          <a:bodyPr wrap="none" rtlCol="0">
            <a:spAutoFit/>
          </a:bodyPr>
          <a:lstStyle/>
          <a:p>
            <a:r>
              <a:rPr lang="nl-NL" sz="2800" dirty="0">
                <a:solidFill>
                  <a:srgbClr val="0000FF"/>
                </a:solidFill>
              </a:rPr>
              <a:t>k</a:t>
            </a:r>
            <a:r>
              <a:rPr lang="nl-NL" sz="2800" dirty="0" smtClean="0">
                <a:solidFill>
                  <a:srgbClr val="0000FF"/>
                </a:solidFill>
              </a:rPr>
              <a:t>wiksulfide </a:t>
            </a:r>
            <a:r>
              <a:rPr lang="nl-NL" sz="2800" dirty="0" smtClean="0"/>
              <a:t>+ </a:t>
            </a:r>
            <a:r>
              <a:rPr lang="nl-NL" sz="2800" dirty="0" smtClean="0">
                <a:solidFill>
                  <a:srgbClr val="0000FF"/>
                </a:solidFill>
              </a:rPr>
              <a:t>zuurstof</a:t>
            </a:r>
            <a:r>
              <a:rPr lang="nl-NL" sz="2800" dirty="0" smtClean="0"/>
              <a:t>            </a:t>
            </a:r>
            <a:r>
              <a:rPr lang="nl-NL" sz="2800" dirty="0" smtClean="0">
                <a:solidFill>
                  <a:srgbClr val="FF0000"/>
                </a:solidFill>
              </a:rPr>
              <a:t>zwaveldioxide</a:t>
            </a:r>
            <a:r>
              <a:rPr lang="nl-NL" sz="2800" dirty="0" smtClean="0"/>
              <a:t> + </a:t>
            </a:r>
            <a:r>
              <a:rPr lang="nl-NL" sz="2800" dirty="0" smtClean="0">
                <a:solidFill>
                  <a:srgbClr val="FF0000"/>
                </a:solidFill>
              </a:rPr>
              <a:t>kwik</a:t>
            </a:r>
            <a:r>
              <a:rPr lang="nl-NL" sz="2800" dirty="0" smtClean="0"/>
              <a:t> </a:t>
            </a:r>
            <a:endParaRPr lang="nl-NL" sz="2800" dirty="0"/>
          </a:p>
        </p:txBody>
      </p:sp>
      <p:sp>
        <p:nvSpPr>
          <p:cNvPr id="10" name="PIJL-RECHTS 9"/>
          <p:cNvSpPr/>
          <p:nvPr/>
        </p:nvSpPr>
        <p:spPr>
          <a:xfrm>
            <a:off x="3887924" y="6452886"/>
            <a:ext cx="971375" cy="11879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1913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2" grpId="0"/>
      <p:bldP spid="6" grpId="0" animBg="1"/>
      <p:bldP spid="7"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32" y="2204864"/>
            <a:ext cx="4388843" cy="4078127"/>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344" y="766777"/>
            <a:ext cx="5904656" cy="3235568"/>
          </a:xfrm>
          <a:prstGeom prst="rect">
            <a:avLst/>
          </a:prstGeom>
        </p:spPr>
      </p:pic>
      <p:sp>
        <p:nvSpPr>
          <p:cNvPr id="4" name="Tekstvak 3"/>
          <p:cNvSpPr txBox="1"/>
          <p:nvPr/>
        </p:nvSpPr>
        <p:spPr>
          <a:xfrm>
            <a:off x="3606169" y="1397094"/>
            <a:ext cx="5328592" cy="1815882"/>
          </a:xfrm>
          <a:prstGeom prst="rect">
            <a:avLst/>
          </a:prstGeom>
          <a:noFill/>
        </p:spPr>
        <p:txBody>
          <a:bodyPr wrap="square" rtlCol="0">
            <a:spAutoFit/>
          </a:bodyPr>
          <a:lstStyle/>
          <a:p>
            <a:r>
              <a:rPr lang="nl-NL" sz="2800" dirty="0" smtClean="0"/>
              <a:t>      Wat is dit allemaal wazig,</a:t>
            </a:r>
          </a:p>
          <a:p>
            <a:r>
              <a:rPr lang="nl-NL" sz="2800" dirty="0" smtClean="0"/>
              <a:t> snap jij dit alles. Ik hoop maar</a:t>
            </a:r>
          </a:p>
          <a:p>
            <a:r>
              <a:rPr lang="nl-NL" sz="2800" dirty="0"/>
              <a:t> </a:t>
            </a:r>
            <a:r>
              <a:rPr lang="nl-NL" sz="2800" dirty="0" smtClean="0"/>
              <a:t>   dat hij nog wat oefeningen    </a:t>
            </a:r>
          </a:p>
          <a:p>
            <a:r>
              <a:rPr lang="nl-NL" sz="2800" dirty="0"/>
              <a:t> </a:t>
            </a:r>
            <a:r>
              <a:rPr lang="nl-NL" sz="2800" dirty="0" smtClean="0"/>
              <a:t>                   heeft.</a:t>
            </a:r>
            <a:endParaRPr lang="nl-NL" sz="2800" dirty="0"/>
          </a:p>
        </p:txBody>
      </p:sp>
    </p:spTree>
    <p:extLst>
      <p:ext uri="{BB962C8B-B14F-4D97-AF65-F5344CB8AC3E}">
        <p14:creationId xmlns:p14="http://schemas.microsoft.com/office/powerpoint/2010/main" val="816485930"/>
      </p:ext>
    </p:extLst>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502</TotalTime>
  <Words>596</Words>
  <Application>Microsoft Office PowerPoint</Application>
  <PresentationFormat>Diavoorstelling (4:3)</PresentationFormat>
  <Paragraphs>83</Paragraphs>
  <Slides>10</Slides>
  <Notes>1</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Slipstream</vt:lpstr>
      <vt:lpstr>Het opstellen van               reactieschema’s.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Beesel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opstellen van               reactieschema’s.</dc:title>
  <dc:creator>Hans Op het Roodt</dc:creator>
  <cp:lastModifiedBy>Hans Op het Roodt</cp:lastModifiedBy>
  <cp:revision>39</cp:revision>
  <dcterms:created xsi:type="dcterms:W3CDTF">2010-08-04T21:36:52Z</dcterms:created>
  <dcterms:modified xsi:type="dcterms:W3CDTF">2010-08-05T14:19:48Z</dcterms:modified>
</cp:coreProperties>
</file>