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6" r:id="rId1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9" autoAdjust="0"/>
    <p:restoredTop sz="94660"/>
  </p:normalViewPr>
  <p:slideViewPr>
    <p:cSldViewPr showGuides="1">
      <p:cViewPr varScale="1">
        <p:scale>
          <a:sx n="65" d="100"/>
          <a:sy n="65" d="100"/>
        </p:scale>
        <p:origin x="-72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34D34-02D2-406A-8E80-48423448601A}" type="datetimeFigureOut">
              <a:rPr lang="nl-NL" smtClean="0"/>
              <a:t>27-7-2010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1BFAF-D915-4406-8058-6A61E61706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0931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ACE2-4E12-4F67-98C4-97FDFD526A25}" type="datetimeFigureOut">
              <a:rPr lang="nl-NL" smtClean="0"/>
              <a:t>27-7-2010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C0B5-3665-428A-A4BB-F2FE2F4CAAF9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ACE2-4E12-4F67-98C4-97FDFD526A25}" type="datetimeFigureOut">
              <a:rPr lang="nl-NL" smtClean="0"/>
              <a:t>27-7-2010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C0B5-3665-428A-A4BB-F2FE2F4CAAF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ACE2-4E12-4F67-98C4-97FDFD526A25}" type="datetimeFigureOut">
              <a:rPr lang="nl-NL" smtClean="0"/>
              <a:t>27-7-2010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C0B5-3665-428A-A4BB-F2FE2F4CAAF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ACE2-4E12-4F67-98C4-97FDFD526A25}" type="datetimeFigureOut">
              <a:rPr lang="nl-NL" smtClean="0"/>
              <a:t>27-7-2010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C0B5-3665-428A-A4BB-F2FE2F4CAAF9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ACE2-4E12-4F67-98C4-97FDFD526A25}" type="datetimeFigureOut">
              <a:rPr lang="nl-NL" smtClean="0"/>
              <a:t>27-7-2010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C0B5-3665-428A-A4BB-F2FE2F4CAAF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ACE2-4E12-4F67-98C4-97FDFD526A25}" type="datetimeFigureOut">
              <a:rPr lang="nl-NL" smtClean="0"/>
              <a:t>27-7-2010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C0B5-3665-428A-A4BB-F2FE2F4CAAF9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ACE2-4E12-4F67-98C4-97FDFD526A25}" type="datetimeFigureOut">
              <a:rPr lang="nl-NL" smtClean="0"/>
              <a:t>27-7-2010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C0B5-3665-428A-A4BB-F2FE2F4CAAF9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ACE2-4E12-4F67-98C4-97FDFD526A25}" type="datetimeFigureOut">
              <a:rPr lang="nl-NL" smtClean="0"/>
              <a:t>27-7-2010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C0B5-3665-428A-A4BB-F2FE2F4CAAF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ACE2-4E12-4F67-98C4-97FDFD526A25}" type="datetimeFigureOut">
              <a:rPr lang="nl-NL" smtClean="0"/>
              <a:t>27-7-2010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C0B5-3665-428A-A4BB-F2FE2F4CAAF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ACE2-4E12-4F67-98C4-97FDFD526A25}" type="datetimeFigureOut">
              <a:rPr lang="nl-NL" smtClean="0"/>
              <a:t>27-7-2010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C0B5-3665-428A-A4BB-F2FE2F4CAAF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ACE2-4E12-4F67-98C4-97FDFD526A25}" type="datetimeFigureOut">
              <a:rPr lang="nl-NL" smtClean="0"/>
              <a:t>27-7-2010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C0B5-3665-428A-A4BB-F2FE2F4CAAF9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EF9ACE2-4E12-4F67-98C4-97FDFD526A25}" type="datetimeFigureOut">
              <a:rPr lang="nl-NL" smtClean="0"/>
              <a:t>27-7-2010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4BC0B5-3665-428A-A4BB-F2FE2F4CAAF9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51520" y="5949280"/>
            <a:ext cx="8640960" cy="536695"/>
          </a:xfrm>
        </p:spPr>
        <p:txBody>
          <a:bodyPr/>
          <a:lstStyle/>
          <a:p>
            <a:pPr algn="ctr"/>
            <a:r>
              <a:rPr lang="nl-NL" dirty="0" smtClean="0"/>
              <a:t>Afdeling Scheikunde, College Den </a:t>
            </a:r>
            <a:r>
              <a:rPr lang="nl-NL" dirty="0" err="1" smtClean="0"/>
              <a:t>Hulster</a:t>
            </a:r>
            <a:r>
              <a:rPr lang="nl-NL" dirty="0" smtClean="0"/>
              <a:t> - Venlo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2420888"/>
            <a:ext cx="8640959" cy="1520846"/>
          </a:xfrm>
        </p:spPr>
        <p:txBody>
          <a:bodyPr/>
          <a:lstStyle/>
          <a:p>
            <a:pPr marL="182880" indent="0" algn="ctr">
              <a:buNone/>
            </a:pPr>
            <a:r>
              <a:rPr lang="nl-NL" dirty="0" smtClean="0"/>
              <a:t>Rekenen aan reacties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8862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79511" y="620688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/>
              <a:t>Zo nu gaan we zelf aan de slag. </a:t>
            </a:r>
          </a:p>
          <a:p>
            <a:pPr algn="ctr"/>
            <a:r>
              <a:rPr lang="nl-NL" sz="2800" dirty="0" smtClean="0"/>
              <a:t>Kijk naar onderstaand filmpje en noteer de </a:t>
            </a:r>
            <a:r>
              <a:rPr lang="nl-NL" sz="2800" b="1" dirty="0" smtClean="0">
                <a:solidFill>
                  <a:srgbClr val="FF0000"/>
                </a:solidFill>
              </a:rPr>
              <a:t>uitgangsstoffen</a:t>
            </a:r>
            <a:r>
              <a:rPr lang="nl-NL" sz="2800" dirty="0" smtClean="0">
                <a:solidFill>
                  <a:srgbClr val="FF0000"/>
                </a:solidFill>
              </a:rPr>
              <a:t> </a:t>
            </a:r>
            <a:r>
              <a:rPr lang="nl-NL" sz="2800" dirty="0" smtClean="0"/>
              <a:t>en </a:t>
            </a:r>
            <a:r>
              <a:rPr lang="nl-NL" sz="2800" b="1" dirty="0" smtClean="0">
                <a:solidFill>
                  <a:srgbClr val="FF0000"/>
                </a:solidFill>
              </a:rPr>
              <a:t>reactieproducten</a:t>
            </a:r>
            <a:r>
              <a:rPr lang="nl-NL" sz="2800" dirty="0" smtClean="0"/>
              <a:t>.</a:t>
            </a:r>
            <a:endParaRPr lang="nl-NL" sz="2800" dirty="0"/>
          </a:p>
        </p:txBody>
      </p:sp>
      <p:sp>
        <p:nvSpPr>
          <p:cNvPr id="6" name="Tekstvak 5"/>
          <p:cNvSpPr txBox="1"/>
          <p:nvPr/>
        </p:nvSpPr>
        <p:spPr>
          <a:xfrm>
            <a:off x="3347864" y="3384775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800" b="1" dirty="0">
              <a:solidFill>
                <a:srgbClr val="FF0000"/>
              </a:solidFill>
            </a:endParaRPr>
          </a:p>
        </p:txBody>
      </p:sp>
      <p:pic>
        <p:nvPicPr>
          <p:cNvPr id="3" name="magnesium und jo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004" y="144414"/>
            <a:ext cx="8640961" cy="648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5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99592" y="285322"/>
            <a:ext cx="7422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Noteer het juiste reactieschema in woorden.</a:t>
            </a:r>
            <a:endParaRPr lang="nl-NL" sz="2800" dirty="0"/>
          </a:p>
        </p:txBody>
      </p:sp>
      <p:sp>
        <p:nvSpPr>
          <p:cNvPr id="3" name="Tekstvak 2"/>
          <p:cNvSpPr txBox="1"/>
          <p:nvPr/>
        </p:nvSpPr>
        <p:spPr>
          <a:xfrm>
            <a:off x="121375" y="804337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FF0000"/>
                </a:solidFill>
                <a:latin typeface="Arial Black" pitchFamily="34" charset="0"/>
              </a:rPr>
              <a:t>m</a:t>
            </a:r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agnesium</a:t>
            </a:r>
            <a:r>
              <a:rPr lang="nl-NL" sz="2800" dirty="0" smtClean="0">
                <a:latin typeface="Arial Black" pitchFamily="34" charset="0"/>
              </a:rPr>
              <a:t> + </a:t>
            </a:r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jodium</a:t>
            </a:r>
            <a:r>
              <a:rPr lang="nl-NL" sz="2800" dirty="0" smtClean="0">
                <a:latin typeface="Arial Black" pitchFamily="34" charset="0"/>
              </a:rPr>
              <a:t>          </a:t>
            </a:r>
            <a:r>
              <a:rPr lang="nl-NL" sz="2800" dirty="0" smtClean="0">
                <a:solidFill>
                  <a:srgbClr val="0000FF"/>
                </a:solidFill>
                <a:latin typeface="Arial Black" pitchFamily="34" charset="0"/>
              </a:rPr>
              <a:t>magnesiumjodide</a:t>
            </a:r>
            <a:r>
              <a:rPr lang="nl-NL" sz="2800" dirty="0" smtClean="0">
                <a:latin typeface="Arial Black" pitchFamily="34" charset="0"/>
              </a:rPr>
              <a:t> 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7" name="PIJL-RECHTS 6"/>
          <p:cNvSpPr/>
          <p:nvPr/>
        </p:nvSpPr>
        <p:spPr>
          <a:xfrm>
            <a:off x="4341793" y="980728"/>
            <a:ext cx="978408" cy="17043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920439" y="3337828"/>
            <a:ext cx="8155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Bereken voor deze reactie alle moleculemassa’s. </a:t>
            </a:r>
            <a:endParaRPr lang="nl-NL" sz="2800" dirty="0"/>
          </a:p>
        </p:txBody>
      </p:sp>
      <p:sp>
        <p:nvSpPr>
          <p:cNvPr id="10" name="5-puntige ster 9"/>
          <p:cNvSpPr/>
          <p:nvPr/>
        </p:nvSpPr>
        <p:spPr>
          <a:xfrm>
            <a:off x="298376" y="285322"/>
            <a:ext cx="457200" cy="45720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5-puntige ster 10"/>
          <p:cNvSpPr/>
          <p:nvPr/>
        </p:nvSpPr>
        <p:spPr>
          <a:xfrm>
            <a:off x="298376" y="1890345"/>
            <a:ext cx="457200" cy="45720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1629680" y="2486943"/>
            <a:ext cx="568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    Mg </a:t>
            </a:r>
            <a:r>
              <a:rPr lang="nl-NL" sz="2800" dirty="0" smtClean="0">
                <a:latin typeface="Arial Black" pitchFamily="34" charset="0"/>
              </a:rPr>
              <a:t>  +   </a:t>
            </a:r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I              </a:t>
            </a:r>
            <a:r>
              <a:rPr lang="nl-NL" sz="2800" dirty="0" err="1" smtClean="0">
                <a:solidFill>
                  <a:srgbClr val="0000FF"/>
                </a:solidFill>
                <a:latin typeface="Arial Black" pitchFamily="34" charset="0"/>
              </a:rPr>
              <a:t>MgI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3" name="PIJL-RECHTS 12"/>
          <p:cNvSpPr/>
          <p:nvPr/>
        </p:nvSpPr>
        <p:spPr>
          <a:xfrm>
            <a:off x="4385680" y="2636912"/>
            <a:ext cx="978408" cy="17043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/>
          <p:cNvSpPr txBox="1"/>
          <p:nvPr/>
        </p:nvSpPr>
        <p:spPr>
          <a:xfrm>
            <a:off x="3779912" y="2636912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2                  </a:t>
            </a:r>
            <a:r>
              <a:rPr lang="nl-NL" sz="2800" dirty="0" smtClean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298376" y="3331840"/>
            <a:ext cx="457200" cy="45720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/>
          <p:cNvSpPr txBox="1"/>
          <p:nvPr/>
        </p:nvSpPr>
        <p:spPr>
          <a:xfrm>
            <a:off x="899592" y="1916832"/>
            <a:ext cx="7340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Maak nu een kloppende reactievergelijking. </a:t>
            </a:r>
            <a:endParaRPr lang="nl-NL" sz="2800" dirty="0"/>
          </a:p>
        </p:txBody>
      </p:sp>
      <p:sp>
        <p:nvSpPr>
          <p:cNvPr id="18" name="Tekstvak 17"/>
          <p:cNvSpPr txBox="1"/>
          <p:nvPr/>
        </p:nvSpPr>
        <p:spPr>
          <a:xfrm>
            <a:off x="1619672" y="4077072"/>
            <a:ext cx="568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    Mg </a:t>
            </a:r>
            <a:r>
              <a:rPr lang="nl-NL" sz="2800" dirty="0" smtClean="0">
                <a:latin typeface="Arial Black" pitchFamily="34" charset="0"/>
              </a:rPr>
              <a:t>  +   </a:t>
            </a:r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I              </a:t>
            </a:r>
            <a:r>
              <a:rPr lang="nl-NL" sz="2800" dirty="0" err="1" smtClean="0">
                <a:solidFill>
                  <a:srgbClr val="0000FF"/>
                </a:solidFill>
                <a:latin typeface="Arial Black" pitchFamily="34" charset="0"/>
              </a:rPr>
              <a:t>MgI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3769904" y="4227041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2                  </a:t>
            </a:r>
            <a:r>
              <a:rPr lang="nl-NL" sz="2800" dirty="0" smtClean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0" name="PIJL-RECHTS 19"/>
          <p:cNvSpPr/>
          <p:nvPr/>
        </p:nvSpPr>
        <p:spPr>
          <a:xfrm>
            <a:off x="4385680" y="4253463"/>
            <a:ext cx="978408" cy="17043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kstvak 20"/>
          <p:cNvSpPr txBox="1"/>
          <p:nvPr/>
        </p:nvSpPr>
        <p:spPr>
          <a:xfrm>
            <a:off x="1663482" y="4653136"/>
            <a:ext cx="143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24,3 u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3093634" y="4653136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253,8 u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5184894" y="4653136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rgbClr val="0000FF"/>
                </a:solidFill>
                <a:latin typeface="Arial Black" pitchFamily="34" charset="0"/>
              </a:rPr>
              <a:t>278,1 u</a:t>
            </a:r>
            <a:endParaRPr lang="nl-NL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5" name="5-puntige ster 24"/>
          <p:cNvSpPr/>
          <p:nvPr/>
        </p:nvSpPr>
        <p:spPr>
          <a:xfrm>
            <a:off x="298376" y="5420072"/>
            <a:ext cx="457200" cy="45720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/>
          <p:cNvSpPr txBox="1"/>
          <p:nvPr/>
        </p:nvSpPr>
        <p:spPr>
          <a:xfrm>
            <a:off x="932557" y="5460985"/>
            <a:ext cx="2776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Eerste controle:</a:t>
            </a:r>
            <a:endParaRPr lang="nl-NL" sz="2800" dirty="0"/>
          </a:p>
        </p:txBody>
      </p:sp>
      <p:sp>
        <p:nvSpPr>
          <p:cNvPr id="27" name="Tekstvak 26"/>
          <p:cNvSpPr txBox="1"/>
          <p:nvPr/>
        </p:nvSpPr>
        <p:spPr>
          <a:xfrm>
            <a:off x="2318745" y="6012446"/>
            <a:ext cx="3446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24,3 + 253,8 = 278,1</a:t>
            </a:r>
            <a:endParaRPr lang="nl-NL" sz="2800" dirty="0"/>
          </a:p>
        </p:txBody>
      </p:sp>
      <p:sp>
        <p:nvSpPr>
          <p:cNvPr id="28" name="L-vorm 27"/>
          <p:cNvSpPr/>
          <p:nvPr/>
        </p:nvSpPr>
        <p:spPr>
          <a:xfrm rot="19327928">
            <a:off x="5999884" y="5597017"/>
            <a:ext cx="1157459" cy="560510"/>
          </a:xfrm>
          <a:prstGeom prst="corner">
            <a:avLst>
              <a:gd name="adj1" fmla="val 17183"/>
              <a:gd name="adj2" fmla="val 1449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867" y="843914"/>
            <a:ext cx="529744" cy="614503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34" y="2192847"/>
            <a:ext cx="529744" cy="614503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34" y="3894617"/>
            <a:ext cx="529744" cy="614503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28" y="5622809"/>
            <a:ext cx="529744" cy="6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9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/>
      <p:bldP spid="10" grpId="0" animBg="1"/>
      <p:bldP spid="10" grpId="1" animBg="1"/>
      <p:bldP spid="11" grpId="0" animBg="1"/>
      <p:bldP spid="11" grpId="1" animBg="1"/>
      <p:bldP spid="12" grpId="0"/>
      <p:bldP spid="13" grpId="0" animBg="1"/>
      <p:bldP spid="15" grpId="0"/>
      <p:bldP spid="16" grpId="0" animBg="1"/>
      <p:bldP spid="16" grpId="1" animBg="1"/>
      <p:bldP spid="17" grpId="0"/>
      <p:bldP spid="18" grpId="0"/>
      <p:bldP spid="19" grpId="0"/>
      <p:bldP spid="20" grpId="0" animBg="1"/>
      <p:bldP spid="21" grpId="0"/>
      <p:bldP spid="22" grpId="0"/>
      <p:bldP spid="24" grpId="0"/>
      <p:bldP spid="25" grpId="0" animBg="1"/>
      <p:bldP spid="25" grpId="1" animBg="1"/>
      <p:bldP spid="26" grpId="0"/>
      <p:bldP spid="27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/>
        </p:nvSpPr>
        <p:spPr>
          <a:xfrm>
            <a:off x="1663482" y="980728"/>
            <a:ext cx="317829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1663482" y="404664"/>
            <a:ext cx="568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    </a:t>
            </a:r>
            <a:r>
              <a:rPr lang="nl-NL" sz="2800" dirty="0" smtClean="0">
                <a:latin typeface="Arial Black" pitchFamily="34" charset="0"/>
              </a:rPr>
              <a:t>Mg   +   I              </a:t>
            </a:r>
            <a:r>
              <a:rPr lang="nl-NL" sz="2800" dirty="0" err="1" smtClean="0">
                <a:latin typeface="Arial Black" pitchFamily="34" charset="0"/>
              </a:rPr>
              <a:t>MgI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813714" y="554633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2                  2</a:t>
            </a:r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PIJL-RECHTS 3"/>
          <p:cNvSpPr/>
          <p:nvPr/>
        </p:nvSpPr>
        <p:spPr>
          <a:xfrm>
            <a:off x="4429490" y="581055"/>
            <a:ext cx="978408" cy="17043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1707292" y="980728"/>
            <a:ext cx="143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24,3 u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137444" y="980728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253,8</a:t>
            </a:r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nl-NL" sz="2800" dirty="0" smtClean="0">
                <a:latin typeface="Arial Black" pitchFamily="34" charset="0"/>
              </a:rPr>
              <a:t>u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5228704" y="980728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278,1 u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76912" y="3048964"/>
            <a:ext cx="5708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Als je </a:t>
            </a:r>
            <a:r>
              <a:rPr lang="nl-NL" sz="2800" dirty="0" smtClean="0">
                <a:solidFill>
                  <a:srgbClr val="FF0000"/>
                </a:solidFill>
              </a:rPr>
              <a:t>3,5 gram jodium</a:t>
            </a:r>
            <a:r>
              <a:rPr lang="nl-NL" sz="2800" dirty="0" smtClean="0"/>
              <a:t> gebruikt. </a:t>
            </a:r>
            <a:endParaRPr lang="nl-NL" sz="2800" dirty="0"/>
          </a:p>
        </p:txBody>
      </p:sp>
      <p:sp>
        <p:nvSpPr>
          <p:cNvPr id="10" name="Tekstvak 9"/>
          <p:cNvSpPr txBox="1"/>
          <p:nvPr/>
        </p:nvSpPr>
        <p:spPr>
          <a:xfrm>
            <a:off x="539552" y="3762618"/>
            <a:ext cx="7665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a. Hoeveel gram magnesium heb je dan nodig?</a:t>
            </a:r>
            <a:endParaRPr lang="nl-NL" sz="2800" dirty="0"/>
          </a:p>
        </p:txBody>
      </p:sp>
      <p:sp>
        <p:nvSpPr>
          <p:cNvPr id="11" name="Tekstvak 10"/>
          <p:cNvSpPr txBox="1"/>
          <p:nvPr/>
        </p:nvSpPr>
        <p:spPr>
          <a:xfrm>
            <a:off x="539552" y="4273932"/>
            <a:ext cx="860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b</a:t>
            </a:r>
            <a:r>
              <a:rPr lang="nl-NL" sz="2800" dirty="0" smtClean="0"/>
              <a:t>. Hoeveel gram magnesiumjodide ontstaat er dan?</a:t>
            </a:r>
            <a:endParaRPr lang="nl-NL" sz="2800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878" y="404664"/>
            <a:ext cx="529744" cy="614503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3300845" y="1599238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3,5 g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040692" y="1597923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? g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5680857" y="1609636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? g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1691680" y="980728"/>
            <a:ext cx="143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24,3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3286325" y="1609636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3,5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3131840" y="980728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253,8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3813714" y="328498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x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3" name="Rechthoek 22"/>
          <p:cNvSpPr/>
          <p:nvPr/>
        </p:nvSpPr>
        <p:spPr>
          <a:xfrm>
            <a:off x="3017699" y="3817544"/>
            <a:ext cx="2176679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5196943" y="3609077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=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624383" y="3617116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0,3 g</a:t>
            </a:r>
            <a:endParaRPr lang="nl-NL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465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2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0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3.33333E-6 L -0.02812 0.2481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1.48148E-6 L 0.26823 0.3400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1.48148E-6 L 0.02552 0.4240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1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0741E-7 L -0.41371 -0.3069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94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2" grpId="0"/>
      <p:bldP spid="3" grpId="0"/>
      <p:bldP spid="4" grpId="0" animBg="1"/>
      <p:bldP spid="5" grpId="0"/>
      <p:bldP spid="6" grpId="0"/>
      <p:bldP spid="7" grpId="0"/>
      <p:bldP spid="9" grpId="0"/>
      <p:bldP spid="9" grpId="1"/>
      <p:bldP spid="10" grpId="0"/>
      <p:bldP spid="10" grpId="1"/>
      <p:bldP spid="11" grpId="0"/>
      <p:bldP spid="11" grpId="1"/>
      <p:bldP spid="14" grpId="0"/>
      <p:bldP spid="15" grpId="0"/>
      <p:bldP spid="15" grpId="1"/>
      <p:bldP spid="16" grpId="0"/>
      <p:bldP spid="19" grpId="0"/>
      <p:bldP spid="19" grpId="1"/>
      <p:bldP spid="19" grpId="2"/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3" grpId="0" animBg="1"/>
      <p:bldP spid="23" grpId="1" animBg="1"/>
      <p:bldP spid="24" grpId="0"/>
      <p:bldP spid="24" grpId="1"/>
      <p:bldP spid="25" grpId="0"/>
      <p:bldP spid="2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hoek 28"/>
          <p:cNvSpPr/>
          <p:nvPr/>
        </p:nvSpPr>
        <p:spPr>
          <a:xfrm>
            <a:off x="3131840" y="980728"/>
            <a:ext cx="371621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1663482" y="404664"/>
            <a:ext cx="568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    </a:t>
            </a:r>
            <a:r>
              <a:rPr lang="nl-NL" sz="2800" dirty="0" smtClean="0">
                <a:latin typeface="Arial Black" pitchFamily="34" charset="0"/>
              </a:rPr>
              <a:t>Mg   +   I              </a:t>
            </a:r>
            <a:r>
              <a:rPr lang="nl-NL" sz="2800" dirty="0" err="1" smtClean="0">
                <a:latin typeface="Arial Black" pitchFamily="34" charset="0"/>
              </a:rPr>
              <a:t>MgI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813714" y="554633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2                  2</a:t>
            </a:r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PIJL-RECHTS 3"/>
          <p:cNvSpPr/>
          <p:nvPr/>
        </p:nvSpPr>
        <p:spPr>
          <a:xfrm>
            <a:off x="4429490" y="581055"/>
            <a:ext cx="978408" cy="17043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1707292" y="980728"/>
            <a:ext cx="143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24,3 u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137444" y="980728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253,8</a:t>
            </a:r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nl-NL" sz="2800" dirty="0" smtClean="0">
                <a:latin typeface="Arial Black" pitchFamily="34" charset="0"/>
              </a:rPr>
              <a:t>u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5228704" y="980728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278,1 u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3300845" y="1599238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3,5 g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5680857" y="1609636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? g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3286325" y="1609636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3,5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3131840" y="980728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253,8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835696" y="1599238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0,3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5220072" y="980728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278,1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4068912" y="3212976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x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31" name="Rechthoek 30"/>
          <p:cNvSpPr/>
          <p:nvPr/>
        </p:nvSpPr>
        <p:spPr>
          <a:xfrm>
            <a:off x="3243055" y="3857947"/>
            <a:ext cx="2437802" cy="587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Tekstvak 31"/>
          <p:cNvSpPr txBox="1"/>
          <p:nvPr/>
        </p:nvSpPr>
        <p:spPr>
          <a:xfrm>
            <a:off x="5724128" y="3645024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=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6012160" y="3625727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3,8 g</a:t>
            </a:r>
            <a:endParaRPr lang="nl-NL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38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0348 0.23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-0.08455 0.32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6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06493 0.444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66667E-6 1.85185E-6 L -0.07014 -0.297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7" y="-1490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16" grpId="0"/>
      <p:bldP spid="20" grpId="0"/>
      <p:bldP spid="20" grpId="1"/>
      <p:bldP spid="21" grpId="0"/>
      <p:bldP spid="21" grpId="1"/>
      <p:bldP spid="28" grpId="0"/>
      <p:bldP spid="28" grpId="1"/>
      <p:bldP spid="30" grpId="0"/>
      <p:bldP spid="30" grpId="1"/>
      <p:bldP spid="31" grpId="0" animBg="1"/>
      <p:bldP spid="31" grpId="1" animBg="1"/>
      <p:bldP spid="32" grpId="0"/>
      <p:bldP spid="32" grpId="1"/>
      <p:bldP spid="33" grpId="0"/>
      <p:bldP spid="3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663482" y="404664"/>
            <a:ext cx="568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    </a:t>
            </a:r>
            <a:r>
              <a:rPr lang="nl-NL" sz="2800" dirty="0" smtClean="0">
                <a:latin typeface="Arial Black" pitchFamily="34" charset="0"/>
              </a:rPr>
              <a:t>Mg   +   I              </a:t>
            </a:r>
            <a:r>
              <a:rPr lang="nl-NL" sz="2800" dirty="0" err="1" smtClean="0">
                <a:latin typeface="Arial Black" pitchFamily="34" charset="0"/>
              </a:rPr>
              <a:t>MgI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813714" y="554633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2                  2</a:t>
            </a:r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PIJL-RECHTS 3"/>
          <p:cNvSpPr/>
          <p:nvPr/>
        </p:nvSpPr>
        <p:spPr>
          <a:xfrm>
            <a:off x="4429490" y="581055"/>
            <a:ext cx="978408" cy="17043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1707292" y="980728"/>
            <a:ext cx="143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24,3 u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137444" y="980728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253,8</a:t>
            </a:r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nl-NL" sz="2800" dirty="0" smtClean="0">
                <a:latin typeface="Arial Black" pitchFamily="34" charset="0"/>
              </a:rPr>
              <a:t>u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5228704" y="980728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278,1 u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3300845" y="1599238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3,5 g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3131840" y="980728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253,8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835696" y="1599238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0,3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5220072" y="980728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278,1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5364088" y="1628800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3,8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238108" y="2582615"/>
            <a:ext cx="5062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Nu komt de tweede controle:</a:t>
            </a:r>
            <a:endParaRPr lang="nl-NL" sz="2800" dirty="0"/>
          </a:p>
        </p:txBody>
      </p:sp>
      <p:sp>
        <p:nvSpPr>
          <p:cNvPr id="22" name="Rechthoek 21"/>
          <p:cNvSpPr/>
          <p:nvPr/>
        </p:nvSpPr>
        <p:spPr>
          <a:xfrm>
            <a:off x="238108" y="3105835"/>
            <a:ext cx="8666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We controleren of </a:t>
            </a:r>
            <a:r>
              <a:rPr lang="nl-NL" sz="2800" dirty="0" smtClean="0"/>
              <a:t>de berekende massa’s goed </a:t>
            </a:r>
            <a:r>
              <a:rPr lang="nl-NL" sz="2800" dirty="0"/>
              <a:t>zijn.</a:t>
            </a:r>
          </a:p>
        </p:txBody>
      </p:sp>
      <p:sp>
        <p:nvSpPr>
          <p:cNvPr id="23" name="Rechthoek 22"/>
          <p:cNvSpPr/>
          <p:nvPr/>
        </p:nvSpPr>
        <p:spPr>
          <a:xfrm>
            <a:off x="225094" y="3621360"/>
            <a:ext cx="86908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700" dirty="0"/>
              <a:t>Tel alle </a:t>
            </a:r>
            <a:r>
              <a:rPr lang="nl-NL" sz="2700" dirty="0" smtClean="0"/>
              <a:t>massa’s </a:t>
            </a:r>
            <a:r>
              <a:rPr lang="nl-NL" sz="2700" dirty="0"/>
              <a:t>van </a:t>
            </a:r>
            <a:r>
              <a:rPr lang="nl-NL" sz="2700" b="1" dirty="0">
                <a:solidFill>
                  <a:srgbClr val="FF0000"/>
                </a:solidFill>
              </a:rPr>
              <a:t>de uitgangsstoffen </a:t>
            </a:r>
            <a:r>
              <a:rPr lang="nl-NL" sz="2700" dirty="0"/>
              <a:t>op.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1835696" y="4129916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0,3  +  3,5   =   3,8 g 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225960" y="4632077"/>
            <a:ext cx="87029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700" dirty="0"/>
              <a:t>Tel </a:t>
            </a:r>
            <a:r>
              <a:rPr lang="nl-NL" sz="2700" dirty="0" smtClean="0"/>
              <a:t>alle massa’s </a:t>
            </a:r>
            <a:r>
              <a:rPr lang="nl-NL" sz="2700" dirty="0"/>
              <a:t>van </a:t>
            </a:r>
            <a:r>
              <a:rPr lang="nl-NL" sz="2700" b="1" dirty="0">
                <a:solidFill>
                  <a:srgbClr val="FF0000"/>
                </a:solidFill>
              </a:rPr>
              <a:t>de reactieproducten</a:t>
            </a:r>
            <a:r>
              <a:rPr lang="nl-NL" sz="2700" dirty="0"/>
              <a:t> op.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4726485" y="5066020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3,8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7" name="Rechthoek 26"/>
          <p:cNvSpPr/>
          <p:nvPr/>
        </p:nvSpPr>
        <p:spPr>
          <a:xfrm>
            <a:off x="250256" y="5515799"/>
            <a:ext cx="867866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700" dirty="0"/>
              <a:t>De uitkomsten moeten aan elkaar gelijk zijn.</a:t>
            </a:r>
          </a:p>
        </p:txBody>
      </p:sp>
      <p:sp>
        <p:nvSpPr>
          <p:cNvPr id="35" name="Tekstvak 34"/>
          <p:cNvSpPr txBox="1"/>
          <p:nvPr/>
        </p:nvSpPr>
        <p:spPr>
          <a:xfrm>
            <a:off x="2792965" y="5930116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3,8 g   =   3,8 g</a:t>
            </a:r>
            <a:endParaRPr lang="nl-NL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8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  <p:bldP spid="26" grpId="0"/>
      <p:bldP spid="27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663482" y="425723"/>
            <a:ext cx="568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    </a:t>
            </a:r>
            <a:r>
              <a:rPr lang="nl-NL" sz="2800" dirty="0" smtClean="0">
                <a:latin typeface="Arial Black" pitchFamily="34" charset="0"/>
              </a:rPr>
              <a:t>Mg   +   I              </a:t>
            </a:r>
            <a:r>
              <a:rPr lang="nl-NL" sz="2800" dirty="0" err="1" smtClean="0">
                <a:latin typeface="Arial Black" pitchFamily="34" charset="0"/>
              </a:rPr>
              <a:t>MgI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813714" y="575692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2                  2</a:t>
            </a:r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PIJL-RECHTS 3"/>
          <p:cNvSpPr/>
          <p:nvPr/>
        </p:nvSpPr>
        <p:spPr>
          <a:xfrm>
            <a:off x="4429490" y="581055"/>
            <a:ext cx="978408" cy="17043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1707292" y="1001787"/>
            <a:ext cx="143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24,3 u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137444" y="980728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253,8</a:t>
            </a:r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nl-NL" sz="2800" dirty="0" smtClean="0">
                <a:latin typeface="Arial Black" pitchFamily="34" charset="0"/>
              </a:rPr>
              <a:t>u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5228704" y="980728"/>
            <a:ext cx="161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278,1 u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3300845" y="1599238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3,5 g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835696" y="1620297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0,3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5364088" y="1649859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3,8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238108" y="2603674"/>
            <a:ext cx="5062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Nu komt de tweede controle:</a:t>
            </a:r>
            <a:endParaRPr lang="nl-NL" sz="2800" dirty="0"/>
          </a:p>
        </p:txBody>
      </p:sp>
      <p:sp>
        <p:nvSpPr>
          <p:cNvPr id="22" name="Rechthoek 21"/>
          <p:cNvSpPr/>
          <p:nvPr/>
        </p:nvSpPr>
        <p:spPr>
          <a:xfrm>
            <a:off x="238108" y="3126894"/>
            <a:ext cx="8666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We controleren of </a:t>
            </a:r>
            <a:r>
              <a:rPr lang="nl-NL" sz="2800" dirty="0" smtClean="0"/>
              <a:t>de berekende massa’s goed </a:t>
            </a:r>
            <a:r>
              <a:rPr lang="nl-NL" sz="2800" dirty="0"/>
              <a:t>zijn.</a:t>
            </a:r>
          </a:p>
        </p:txBody>
      </p:sp>
      <p:sp>
        <p:nvSpPr>
          <p:cNvPr id="23" name="Rechthoek 22"/>
          <p:cNvSpPr/>
          <p:nvPr/>
        </p:nvSpPr>
        <p:spPr>
          <a:xfrm>
            <a:off x="225094" y="3642419"/>
            <a:ext cx="86908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700" dirty="0"/>
              <a:t>Tel alle </a:t>
            </a:r>
            <a:r>
              <a:rPr lang="nl-NL" sz="2700" dirty="0" smtClean="0"/>
              <a:t>massa’s </a:t>
            </a:r>
            <a:r>
              <a:rPr lang="nl-NL" sz="2700" dirty="0"/>
              <a:t>van </a:t>
            </a:r>
            <a:r>
              <a:rPr lang="nl-NL" sz="2700" b="1" dirty="0">
                <a:solidFill>
                  <a:srgbClr val="FF0000"/>
                </a:solidFill>
              </a:rPr>
              <a:t>de uitgangsstoffen </a:t>
            </a:r>
            <a:r>
              <a:rPr lang="nl-NL" sz="2700" dirty="0"/>
              <a:t>op.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1835696" y="4150975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0,3  +  3,5   =   3,8 g 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225960" y="4653136"/>
            <a:ext cx="87029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700" dirty="0"/>
              <a:t>Tel </a:t>
            </a:r>
            <a:r>
              <a:rPr lang="nl-NL" sz="2700" dirty="0" smtClean="0"/>
              <a:t>alle massa’s </a:t>
            </a:r>
            <a:r>
              <a:rPr lang="nl-NL" sz="2700" dirty="0"/>
              <a:t>van </a:t>
            </a:r>
            <a:r>
              <a:rPr lang="nl-NL" sz="2700" b="1" dirty="0">
                <a:solidFill>
                  <a:srgbClr val="FF0000"/>
                </a:solidFill>
              </a:rPr>
              <a:t>de reactieproducten</a:t>
            </a:r>
            <a:r>
              <a:rPr lang="nl-NL" sz="2700" dirty="0"/>
              <a:t> op.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4726485" y="5066020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3,8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7" name="Rechthoek 26"/>
          <p:cNvSpPr/>
          <p:nvPr/>
        </p:nvSpPr>
        <p:spPr>
          <a:xfrm>
            <a:off x="250256" y="5515799"/>
            <a:ext cx="867866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700" dirty="0"/>
              <a:t>De uitkomsten moeten aan elkaar gelijk zijn.</a:t>
            </a:r>
          </a:p>
        </p:txBody>
      </p:sp>
      <p:sp>
        <p:nvSpPr>
          <p:cNvPr id="35" name="Tekstvak 34"/>
          <p:cNvSpPr txBox="1"/>
          <p:nvPr/>
        </p:nvSpPr>
        <p:spPr>
          <a:xfrm>
            <a:off x="2792965" y="5930116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3,8 g   =   3,8 g</a:t>
            </a:r>
            <a:endParaRPr lang="nl-NL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70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  <p:bldP spid="7" grpId="0"/>
      <p:bldP spid="14" grpId="0"/>
      <p:bldP spid="8" grpId="0"/>
      <p:bldP spid="33" grpId="0"/>
      <p:bldP spid="19" grpId="1"/>
      <p:bldP spid="22" grpId="1"/>
      <p:bldP spid="23" grpId="1"/>
      <p:bldP spid="24" grpId="1"/>
      <p:bldP spid="25" grpId="1"/>
      <p:bldP spid="26" grpId="1"/>
      <p:bldP spid="27" grpId="1"/>
      <p:bldP spid="3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755576" y="143054"/>
            <a:ext cx="7566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Bekijk het volgende filmpje en maak notities.</a:t>
            </a:r>
            <a:endParaRPr lang="nl-NL" sz="2800" dirty="0"/>
          </a:p>
        </p:txBody>
      </p:sp>
      <p:pic>
        <p:nvPicPr>
          <p:cNvPr id="3" name="zwavel en zuivere zuurstof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089" y="690131"/>
            <a:ext cx="7812094" cy="5859070"/>
          </a:xfrm>
          <a:prstGeom prst="rect">
            <a:avLst/>
          </a:prstGeom>
          <a:ln w="5715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8971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/>
          <p:cNvSpPr/>
          <p:nvPr/>
        </p:nvSpPr>
        <p:spPr>
          <a:xfrm>
            <a:off x="5448126" y="2122210"/>
            <a:ext cx="1554878" cy="1208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 30"/>
          <p:cNvSpPr/>
          <p:nvPr/>
        </p:nvSpPr>
        <p:spPr>
          <a:xfrm>
            <a:off x="1555942" y="2132856"/>
            <a:ext cx="1431882" cy="1208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/>
          <p:cNvSpPr/>
          <p:nvPr/>
        </p:nvSpPr>
        <p:spPr>
          <a:xfrm>
            <a:off x="1547664" y="2138379"/>
            <a:ext cx="3168352" cy="1208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-80151" y="260646"/>
            <a:ext cx="93185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 dirty="0" smtClean="0"/>
              <a:t>Hoeveel gram zuurstof heb je nodig en hoeveel gram</a:t>
            </a:r>
          </a:p>
          <a:p>
            <a:pPr algn="ctr"/>
            <a:r>
              <a:rPr lang="nl-NL" sz="2800" dirty="0"/>
              <a:t>z</a:t>
            </a:r>
            <a:r>
              <a:rPr lang="nl-NL" sz="2800" dirty="0" smtClean="0"/>
              <a:t>waveldioxide ontstaat als je </a:t>
            </a:r>
            <a:r>
              <a:rPr lang="nl-NL" sz="2800" dirty="0" smtClean="0">
                <a:solidFill>
                  <a:srgbClr val="FF0000"/>
                </a:solidFill>
              </a:rPr>
              <a:t>28 gram </a:t>
            </a:r>
            <a:r>
              <a:rPr lang="nl-NL" sz="2800" dirty="0" smtClean="0"/>
              <a:t>zwavel verbrandt?</a:t>
            </a:r>
            <a:endParaRPr lang="nl-NL" sz="2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40" y="1340768"/>
            <a:ext cx="529744" cy="61450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8340514" y="1770605"/>
            <a:ext cx="25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1547664" y="1508995"/>
            <a:ext cx="525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    S     +     O              SO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4010993" y="1711756"/>
            <a:ext cx="27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2                 2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7" name="PIJL-RECHTS 6"/>
          <p:cNvSpPr/>
          <p:nvPr/>
        </p:nvSpPr>
        <p:spPr>
          <a:xfrm>
            <a:off x="4355976" y="1698597"/>
            <a:ext cx="1008112" cy="14401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547664" y="2122210"/>
            <a:ext cx="5455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32,1 u     32,0 u         </a:t>
            </a:r>
            <a:r>
              <a:rPr lang="nl-NL" sz="2800" dirty="0" smtClean="0">
                <a:solidFill>
                  <a:srgbClr val="0000FF"/>
                </a:solidFill>
                <a:latin typeface="Arial Black" pitchFamily="34" charset="0"/>
              </a:rPr>
              <a:t>64,1 u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033338" y="3068960"/>
            <a:ext cx="2645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Eerste controle</a:t>
            </a:r>
            <a:endParaRPr lang="nl-NL" sz="2800" dirty="0"/>
          </a:p>
        </p:txBody>
      </p:sp>
      <p:sp>
        <p:nvSpPr>
          <p:cNvPr id="10" name="Tekstvak 9"/>
          <p:cNvSpPr txBox="1"/>
          <p:nvPr/>
        </p:nvSpPr>
        <p:spPr>
          <a:xfrm>
            <a:off x="2979546" y="2139937"/>
            <a:ext cx="2582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+              =  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11" name="L-vorm 10"/>
          <p:cNvSpPr/>
          <p:nvPr/>
        </p:nvSpPr>
        <p:spPr>
          <a:xfrm rot="19327928">
            <a:off x="7358974" y="1949325"/>
            <a:ext cx="667132" cy="393946"/>
          </a:xfrm>
          <a:prstGeom prst="corner">
            <a:avLst>
              <a:gd name="adj1" fmla="val 17183"/>
              <a:gd name="adj2" fmla="val 1449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195735" y="4365104"/>
            <a:ext cx="2383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28,0 x 32,0</a:t>
            </a:r>
          </a:p>
        </p:txBody>
      </p:sp>
      <p:sp>
        <p:nvSpPr>
          <p:cNvPr id="16" name="Rechthoek 15"/>
          <p:cNvSpPr/>
          <p:nvPr/>
        </p:nvSpPr>
        <p:spPr>
          <a:xfrm>
            <a:off x="2195735" y="4888324"/>
            <a:ext cx="2304258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/>
          <p:cNvSpPr txBox="1"/>
          <p:nvPr/>
        </p:nvSpPr>
        <p:spPr>
          <a:xfrm>
            <a:off x="2902495" y="4941168"/>
            <a:ext cx="1021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32,1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4579138" y="4653136"/>
            <a:ext cx="1737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= 27,9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3335510" y="2780928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27,9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1505482" y="2761764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28,0 g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971600" y="4437112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800" dirty="0">
              <a:latin typeface="Arial Black" pitchFamily="34" charset="0"/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5752865" y="2780928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?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3491880" y="2780928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?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2179114" y="4345940"/>
            <a:ext cx="2337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28,0 x 64,1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4579138" y="4653136"/>
            <a:ext cx="1737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= 55,9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567758" y="2780928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55,9 </a:t>
            </a:r>
            <a:r>
              <a:rPr lang="nl-NL" sz="2800" dirty="0" smtClean="0">
                <a:latin typeface="Arial Black" pitchFamily="34" charset="0"/>
              </a:rPr>
              <a:t>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2987824" y="3985900"/>
            <a:ext cx="2847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Tweede controle</a:t>
            </a:r>
            <a:endParaRPr lang="nl-NL" sz="2800" dirty="0"/>
          </a:p>
        </p:txBody>
      </p:sp>
      <p:sp>
        <p:nvSpPr>
          <p:cNvPr id="34" name="Tekstvak 33"/>
          <p:cNvSpPr txBox="1"/>
          <p:nvPr/>
        </p:nvSpPr>
        <p:spPr>
          <a:xfrm>
            <a:off x="2987824" y="2833772"/>
            <a:ext cx="2582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 Black" pitchFamily="34" charset="0"/>
              </a:rPr>
              <a:t>+              =  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35" name="L-vorm 34"/>
          <p:cNvSpPr/>
          <p:nvPr/>
        </p:nvSpPr>
        <p:spPr>
          <a:xfrm rot="19327928">
            <a:off x="7382589" y="2656177"/>
            <a:ext cx="667132" cy="393946"/>
          </a:xfrm>
          <a:prstGeom prst="corner">
            <a:avLst>
              <a:gd name="adj1" fmla="val 17183"/>
              <a:gd name="adj2" fmla="val 1449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pic>
        <p:nvPicPr>
          <p:cNvPr id="36" name="Afbeelding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720" y="1340768"/>
            <a:ext cx="529744" cy="6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0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0.07222 L 2.22222E-6 -2.22222E-6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65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150"/>
                            </p:stCondLst>
                            <p:childTnLst>
                              <p:par>
                                <p:cTn id="5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65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65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65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0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15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15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150"/>
                            </p:stCondLst>
                            <p:childTnLst>
                              <p:par>
                                <p:cTn id="97" presetID="1" presetClass="exit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15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0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0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6650"/>
                            </p:stCondLst>
                            <p:childTnLst>
                              <p:par>
                                <p:cTn id="12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150"/>
                            </p:stCondLst>
                            <p:childTnLst>
                              <p:par>
                                <p:cTn id="14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915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1150"/>
                            </p:stCondLst>
                            <p:childTnLst>
                              <p:par>
                                <p:cTn id="146" presetID="1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3150"/>
                            </p:stCondLst>
                            <p:childTnLst>
                              <p:par>
                                <p:cTn id="1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3650"/>
                            </p:stCondLst>
                            <p:childTnLst>
                              <p:par>
                                <p:cTn id="16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0.07222 L 2.22222E-6 -2.22222E-6 " pathEditMode="relative" rAng="0" ptsTypes="AA">
                                      <p:cBhvr>
                                        <p:cTn id="1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4800"/>
                            </p:stCondLst>
                            <p:childTnLst>
                              <p:par>
                                <p:cTn id="17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300"/>
                            </p:stCondLst>
                            <p:childTnLst>
                              <p:par>
                                <p:cTn id="1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8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800"/>
                            </p:stCondLst>
                            <p:childTnLst>
                              <p:par>
                                <p:cTn id="187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78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1" grpId="0" animBg="1"/>
      <p:bldP spid="31" grpId="1" animBg="1"/>
      <p:bldP spid="31" grpId="2" animBg="1"/>
      <p:bldP spid="14" grpId="0" animBg="1"/>
      <p:bldP spid="14" grpId="1" animBg="1"/>
      <p:bldP spid="14" grpId="2" animBg="1"/>
      <p:bldP spid="14" grpId="3" animBg="1"/>
      <p:bldP spid="2" grpId="0"/>
      <p:bldP spid="4" grpId="0"/>
      <p:bldP spid="5" grpId="0"/>
      <p:bldP spid="6" grpId="0"/>
      <p:bldP spid="7" grpId="0" animBg="1"/>
      <p:bldP spid="8" grpId="0"/>
      <p:bldP spid="9" grpId="0"/>
      <p:bldP spid="9" grpId="1"/>
      <p:bldP spid="9" grpId="2"/>
      <p:bldP spid="10" grpId="0"/>
      <p:bldP spid="10" grpId="1"/>
      <p:bldP spid="11" grpId="0" animBg="1"/>
      <p:bldP spid="15" grpId="0"/>
      <p:bldP spid="15" grpId="1"/>
      <p:bldP spid="16" grpId="0" animBg="1"/>
      <p:bldP spid="16" grpId="1" animBg="1"/>
      <p:bldP spid="16" grpId="2" animBg="1"/>
      <p:bldP spid="16" grpId="3" animBg="1"/>
      <p:bldP spid="17" grpId="0"/>
      <p:bldP spid="17" grpId="1"/>
      <p:bldP spid="17" grpId="2"/>
      <p:bldP spid="17" grpId="3"/>
      <p:bldP spid="19" grpId="0"/>
      <p:bldP spid="19" grpId="1"/>
      <p:bldP spid="19" grpId="2"/>
      <p:bldP spid="21" grpId="0"/>
      <p:bldP spid="22" grpId="0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26" grpId="0"/>
      <p:bldP spid="33" grpId="0"/>
      <p:bldP spid="33" grpId="1"/>
      <p:bldP spid="33" grpId="2"/>
      <p:bldP spid="34" grpId="0"/>
      <p:bldP spid="34" grpId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699792" y="2156693"/>
            <a:ext cx="39469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600" dirty="0" smtClean="0">
                <a:latin typeface="Arial Black" pitchFamily="34" charset="0"/>
              </a:rPr>
              <a:t>Einde</a:t>
            </a:r>
            <a:endParaRPr lang="nl-NL" sz="9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01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uTube_-_Reaction_of_aluminum_with_chlori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/>
          </a:blip>
          <a:stretch>
            <a:fillRect/>
          </a:stretch>
        </p:blipFill>
        <p:spPr>
          <a:xfrm>
            <a:off x="405772" y="332656"/>
            <a:ext cx="8332455" cy="6120680"/>
          </a:xfrm>
          <a:prstGeom prst="rect">
            <a:avLst/>
          </a:prstGeom>
          <a:ln w="47625" cmpd="sng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251520" y="188640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/>
              <a:t>We gaan rekenen aan de reactie tussen aluminium en chloor. Kijk eerst naar het volgende filmpje.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88556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6" y="3864699"/>
            <a:ext cx="2779920" cy="2456968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250" y="3864699"/>
            <a:ext cx="2783369" cy="2460017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246318" y="457508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/>
              <a:t>Zoals jullie in het filmpje zagen, was de reactie:</a:t>
            </a:r>
            <a:endParaRPr lang="nl-NL" sz="2800" dirty="0"/>
          </a:p>
        </p:txBody>
      </p:sp>
      <p:sp>
        <p:nvSpPr>
          <p:cNvPr id="3" name="Tekstvak 2"/>
          <p:cNvSpPr txBox="1"/>
          <p:nvPr/>
        </p:nvSpPr>
        <p:spPr>
          <a:xfrm>
            <a:off x="1187624" y="1418873"/>
            <a:ext cx="6231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rgbClr val="FF0000"/>
                </a:solidFill>
                <a:latin typeface="Arial Black" pitchFamily="34" charset="0"/>
              </a:rPr>
              <a:t>2 Al </a:t>
            </a:r>
            <a:r>
              <a:rPr lang="nl-NL" sz="4000" dirty="0" smtClean="0">
                <a:latin typeface="Arial Black" pitchFamily="34" charset="0"/>
              </a:rPr>
              <a:t>+ </a:t>
            </a:r>
            <a:r>
              <a:rPr lang="nl-NL" sz="4000" dirty="0" smtClean="0">
                <a:solidFill>
                  <a:srgbClr val="00B050"/>
                </a:solidFill>
                <a:latin typeface="Arial Black" pitchFamily="34" charset="0"/>
              </a:rPr>
              <a:t>3 Cl  </a:t>
            </a:r>
            <a:r>
              <a:rPr lang="nl-NL" sz="4000" dirty="0" smtClean="0">
                <a:latin typeface="Arial Black" pitchFamily="34" charset="0"/>
              </a:rPr>
              <a:t>       </a:t>
            </a:r>
            <a:r>
              <a:rPr lang="nl-NL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2 </a:t>
            </a:r>
            <a:r>
              <a:rPr lang="nl-NL" sz="4000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AlCl</a:t>
            </a:r>
            <a:endParaRPr lang="nl-NL" sz="4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995936" y="1700808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>
                <a:solidFill>
                  <a:srgbClr val="00B050"/>
                </a:solidFill>
                <a:latin typeface="Arial Black" pitchFamily="34" charset="0"/>
              </a:rPr>
              <a:t>2</a:t>
            </a:r>
            <a:endParaRPr lang="nl-NL" sz="36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7164288" y="1700808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3</a:t>
            </a:r>
            <a:endParaRPr lang="nl-NL" sz="36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PIJL-RECHTS 5"/>
          <p:cNvSpPr/>
          <p:nvPr/>
        </p:nvSpPr>
        <p:spPr>
          <a:xfrm>
            <a:off x="4488379" y="1651658"/>
            <a:ext cx="978408" cy="24231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251520" y="2881913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/>
              <a:t>We rekenen nu op een kladblaadje eerst de massaverhouding van alle stoffen uit.</a:t>
            </a:r>
            <a:endParaRPr lang="nl-NL" sz="2800" dirty="0"/>
          </a:p>
        </p:txBody>
      </p:sp>
      <p:sp>
        <p:nvSpPr>
          <p:cNvPr id="9" name="Tekstvak 8"/>
          <p:cNvSpPr txBox="1"/>
          <p:nvPr/>
        </p:nvSpPr>
        <p:spPr>
          <a:xfrm rot="2007137">
            <a:off x="1979560" y="4505014"/>
            <a:ext cx="58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2 Al</a:t>
            </a:r>
            <a:endParaRPr lang="nl-NL" b="1" dirty="0"/>
          </a:p>
        </p:txBody>
      </p:sp>
      <p:sp>
        <p:nvSpPr>
          <p:cNvPr id="10" name="Tekstvak 9"/>
          <p:cNvSpPr txBox="1"/>
          <p:nvPr/>
        </p:nvSpPr>
        <p:spPr>
          <a:xfrm rot="1976150">
            <a:off x="1220434" y="4946686"/>
            <a:ext cx="1346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2 x 27,0 = </a:t>
            </a:r>
          </a:p>
          <a:p>
            <a:pPr algn="ctr"/>
            <a:r>
              <a:rPr lang="nl-NL" b="1" dirty="0" smtClean="0">
                <a:solidFill>
                  <a:srgbClr val="FF0000"/>
                </a:solidFill>
              </a:rPr>
              <a:t>54,0 u</a:t>
            </a:r>
            <a:endParaRPr lang="nl-NL" b="1" dirty="0">
              <a:solidFill>
                <a:srgbClr val="FF0000"/>
              </a:solidFill>
            </a:endParaRPr>
          </a:p>
        </p:txBody>
      </p:sp>
      <p:pic>
        <p:nvPicPr>
          <p:cNvPr id="11" name="MS900097485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87278" y="6974597"/>
            <a:ext cx="609600" cy="6096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152961" y="2347139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FF0000"/>
                </a:solidFill>
              </a:rPr>
              <a:t>54,0 u</a:t>
            </a:r>
            <a:endParaRPr lang="nl-NL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 rot="1906194">
            <a:off x="4607645" y="4545747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3x2 Cl</a:t>
            </a:r>
            <a:endParaRPr lang="nl-NL" b="1" dirty="0"/>
          </a:p>
        </p:txBody>
      </p:sp>
      <p:sp>
        <p:nvSpPr>
          <p:cNvPr id="18" name="Tekstvak 17"/>
          <p:cNvSpPr txBox="1"/>
          <p:nvPr/>
        </p:nvSpPr>
        <p:spPr>
          <a:xfrm rot="1765536">
            <a:off x="3909976" y="5005515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6 x</a:t>
            </a:r>
            <a:r>
              <a:rPr lang="nl-NL" dirty="0" smtClean="0"/>
              <a:t> 35,5 </a:t>
            </a:r>
            <a:r>
              <a:rPr lang="nl-NL" b="1" dirty="0" smtClean="0"/>
              <a:t>=</a:t>
            </a:r>
          </a:p>
          <a:p>
            <a:r>
              <a:rPr lang="nl-NL" b="1" dirty="0" smtClean="0"/>
              <a:t>  </a:t>
            </a:r>
            <a:r>
              <a:rPr lang="nl-NL" b="1" dirty="0" smtClean="0">
                <a:solidFill>
                  <a:srgbClr val="00B050"/>
                </a:solidFill>
              </a:rPr>
              <a:t>213,0 u</a:t>
            </a:r>
            <a:endParaRPr lang="nl-NL" b="1" dirty="0">
              <a:solidFill>
                <a:srgbClr val="00B050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2987824" y="2347139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00B050"/>
                </a:solidFill>
              </a:rPr>
              <a:t>213,0 u</a:t>
            </a:r>
            <a:endParaRPr lang="nl-NL" sz="2800" b="1" dirty="0">
              <a:solidFill>
                <a:srgbClr val="00B050"/>
              </a:solidFill>
            </a:endParaRPr>
          </a:p>
        </p:txBody>
      </p:sp>
      <p:pic>
        <p:nvPicPr>
          <p:cNvPr id="20" name="MS900097485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7160" y="6974597"/>
            <a:ext cx="609600" cy="609600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09" y="3836021"/>
            <a:ext cx="2815819" cy="2488696"/>
          </a:xfrm>
          <a:prstGeom prst="rect">
            <a:avLst/>
          </a:prstGeom>
        </p:spPr>
      </p:pic>
      <p:sp>
        <p:nvSpPr>
          <p:cNvPr id="23" name="Tekstvak 22"/>
          <p:cNvSpPr txBox="1"/>
          <p:nvPr/>
        </p:nvSpPr>
        <p:spPr>
          <a:xfrm rot="2007137">
            <a:off x="7675061" y="4225597"/>
            <a:ext cx="58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2 Al</a:t>
            </a:r>
            <a:endParaRPr lang="nl-NL" b="1" dirty="0"/>
          </a:p>
        </p:txBody>
      </p:sp>
      <p:sp>
        <p:nvSpPr>
          <p:cNvPr id="24" name="Tekstvak 23"/>
          <p:cNvSpPr txBox="1"/>
          <p:nvPr/>
        </p:nvSpPr>
        <p:spPr>
          <a:xfrm rot="1976150">
            <a:off x="7118123" y="4526879"/>
            <a:ext cx="1346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2 x 27,0 = </a:t>
            </a:r>
          </a:p>
          <a:p>
            <a:pPr algn="ctr"/>
            <a: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  <a:t>54,0 u</a:t>
            </a:r>
            <a:endParaRPr lang="nl-N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 rot="1955740">
            <a:off x="6980743" y="4984168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3x2 Cl</a:t>
            </a:r>
            <a:endParaRPr lang="nl-NL" b="1" dirty="0"/>
          </a:p>
        </p:txBody>
      </p:sp>
      <p:sp>
        <p:nvSpPr>
          <p:cNvPr id="26" name="Tekstvak 25"/>
          <p:cNvSpPr txBox="1"/>
          <p:nvPr/>
        </p:nvSpPr>
        <p:spPr>
          <a:xfrm rot="1979317">
            <a:off x="6525331" y="5242020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6 x</a:t>
            </a:r>
            <a:r>
              <a:rPr lang="nl-NL" dirty="0" smtClean="0"/>
              <a:t> 35,5 </a:t>
            </a:r>
            <a:r>
              <a:rPr lang="nl-NL" b="1" dirty="0" smtClean="0"/>
              <a:t>=</a:t>
            </a:r>
          </a:p>
          <a:p>
            <a:r>
              <a:rPr lang="nl-NL" b="1" dirty="0" smtClean="0"/>
              <a:t>  </a:t>
            </a:r>
            <a: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  <a:t>213,0 u</a:t>
            </a:r>
            <a:endParaRPr lang="nl-N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5833220" y="2329716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chemeClr val="accent1">
                    <a:lumMod val="75000"/>
                  </a:schemeClr>
                </a:solidFill>
              </a:rPr>
              <a:t>267,0 u</a:t>
            </a:r>
            <a:endParaRPr lang="nl-NL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" name="MS900097485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224" y="6974597"/>
            <a:ext cx="609600" cy="609600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534" y="1158313"/>
            <a:ext cx="529744" cy="6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4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3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5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27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6" grpId="0" animBg="1"/>
      <p:bldP spid="7" grpId="0"/>
      <p:bldP spid="9" grpId="0"/>
      <p:bldP spid="10" grpId="0"/>
      <p:bldP spid="12" grpId="0" build="p" advAuto="500"/>
      <p:bldP spid="16" grpId="0"/>
      <p:bldP spid="18" grpId="0"/>
      <p:bldP spid="19" grpId="0"/>
      <p:bldP spid="23" grpId="0"/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6" y="3864699"/>
            <a:ext cx="2779920" cy="2456968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250" y="3864699"/>
            <a:ext cx="2783369" cy="2460017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246318" y="457508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/>
              <a:t>Zoals jullie in het filmpje zagen, was de reactie:</a:t>
            </a:r>
            <a:endParaRPr lang="nl-NL" sz="2800" dirty="0"/>
          </a:p>
        </p:txBody>
      </p:sp>
      <p:sp>
        <p:nvSpPr>
          <p:cNvPr id="3" name="Tekstvak 2"/>
          <p:cNvSpPr txBox="1"/>
          <p:nvPr/>
        </p:nvSpPr>
        <p:spPr>
          <a:xfrm>
            <a:off x="1187624" y="1418873"/>
            <a:ext cx="6231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rgbClr val="FF0000"/>
                </a:solidFill>
                <a:latin typeface="Arial Black" pitchFamily="34" charset="0"/>
              </a:rPr>
              <a:t>2 Al </a:t>
            </a:r>
            <a:r>
              <a:rPr lang="nl-NL" sz="4000" dirty="0" smtClean="0">
                <a:latin typeface="Arial Black" pitchFamily="34" charset="0"/>
              </a:rPr>
              <a:t>+ </a:t>
            </a:r>
            <a:r>
              <a:rPr lang="nl-NL" sz="4000" dirty="0" smtClean="0">
                <a:solidFill>
                  <a:srgbClr val="00B050"/>
                </a:solidFill>
                <a:latin typeface="Arial Black" pitchFamily="34" charset="0"/>
              </a:rPr>
              <a:t>3 Cl  </a:t>
            </a:r>
            <a:r>
              <a:rPr lang="nl-NL" sz="4000" dirty="0" smtClean="0">
                <a:latin typeface="Arial Black" pitchFamily="34" charset="0"/>
              </a:rPr>
              <a:t>       </a:t>
            </a:r>
            <a:r>
              <a:rPr lang="nl-NL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2 </a:t>
            </a:r>
            <a:r>
              <a:rPr lang="nl-NL" sz="4000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AlCl</a:t>
            </a:r>
            <a:endParaRPr lang="nl-NL" sz="4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995936" y="1700808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>
                <a:solidFill>
                  <a:srgbClr val="00B050"/>
                </a:solidFill>
                <a:latin typeface="Arial Black" pitchFamily="34" charset="0"/>
              </a:rPr>
              <a:t>2</a:t>
            </a:r>
            <a:endParaRPr lang="nl-NL" sz="36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7164288" y="1700808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3</a:t>
            </a:r>
            <a:endParaRPr lang="nl-NL" sz="36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PIJL-RECHTS 5"/>
          <p:cNvSpPr/>
          <p:nvPr/>
        </p:nvSpPr>
        <p:spPr>
          <a:xfrm>
            <a:off x="4488379" y="1651658"/>
            <a:ext cx="978408" cy="24231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251520" y="2881913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/>
              <a:t>We rekenen nu op een kladblaadje eerst de massaverhouding van alle stoffen uit.</a:t>
            </a:r>
            <a:endParaRPr lang="nl-NL" sz="2800" dirty="0"/>
          </a:p>
        </p:txBody>
      </p:sp>
      <p:sp>
        <p:nvSpPr>
          <p:cNvPr id="9" name="Tekstvak 8"/>
          <p:cNvSpPr txBox="1"/>
          <p:nvPr/>
        </p:nvSpPr>
        <p:spPr>
          <a:xfrm rot="2007137">
            <a:off x="1979560" y="4505014"/>
            <a:ext cx="58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2 Al</a:t>
            </a:r>
            <a:endParaRPr lang="nl-NL" b="1" dirty="0"/>
          </a:p>
        </p:txBody>
      </p:sp>
      <p:sp>
        <p:nvSpPr>
          <p:cNvPr id="10" name="Tekstvak 9"/>
          <p:cNvSpPr txBox="1"/>
          <p:nvPr/>
        </p:nvSpPr>
        <p:spPr>
          <a:xfrm rot="1976150">
            <a:off x="1220434" y="4946686"/>
            <a:ext cx="1346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2 x 27,0 = </a:t>
            </a:r>
          </a:p>
          <a:p>
            <a:pPr algn="ctr"/>
            <a:r>
              <a:rPr lang="nl-NL" b="1" dirty="0" smtClean="0">
                <a:solidFill>
                  <a:srgbClr val="FF0000"/>
                </a:solidFill>
              </a:rPr>
              <a:t>54,0 u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152961" y="2347139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FF0000"/>
                </a:solidFill>
              </a:rPr>
              <a:t>54,0 u</a:t>
            </a:r>
            <a:endParaRPr lang="nl-NL" sz="2800" b="1" dirty="0">
              <a:solidFill>
                <a:srgbClr val="FF000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 rot="1906194">
            <a:off x="4607645" y="4545747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3x2 Cl</a:t>
            </a:r>
            <a:endParaRPr lang="nl-NL" b="1" dirty="0"/>
          </a:p>
        </p:txBody>
      </p:sp>
      <p:sp>
        <p:nvSpPr>
          <p:cNvPr id="18" name="Tekstvak 17"/>
          <p:cNvSpPr txBox="1"/>
          <p:nvPr/>
        </p:nvSpPr>
        <p:spPr>
          <a:xfrm rot="1765536">
            <a:off x="3909976" y="5005515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6 x</a:t>
            </a:r>
            <a:r>
              <a:rPr lang="nl-NL" dirty="0" smtClean="0"/>
              <a:t> 35,5 </a:t>
            </a:r>
            <a:r>
              <a:rPr lang="nl-NL" b="1" dirty="0" smtClean="0"/>
              <a:t>=</a:t>
            </a:r>
          </a:p>
          <a:p>
            <a:r>
              <a:rPr lang="nl-NL" b="1" dirty="0" smtClean="0"/>
              <a:t>  </a:t>
            </a:r>
            <a:r>
              <a:rPr lang="nl-NL" b="1" dirty="0" smtClean="0">
                <a:solidFill>
                  <a:srgbClr val="00B050"/>
                </a:solidFill>
              </a:rPr>
              <a:t>213,0 u</a:t>
            </a:r>
            <a:endParaRPr lang="nl-NL" b="1" dirty="0">
              <a:solidFill>
                <a:srgbClr val="00B050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2987824" y="2347139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00B050"/>
                </a:solidFill>
              </a:rPr>
              <a:t>213,0 u</a:t>
            </a:r>
            <a:endParaRPr lang="nl-NL" sz="2800" b="1" dirty="0">
              <a:solidFill>
                <a:srgbClr val="00B050"/>
              </a:solidFill>
            </a:endParaRPr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09" y="3836021"/>
            <a:ext cx="2815819" cy="2488696"/>
          </a:xfrm>
          <a:prstGeom prst="rect">
            <a:avLst/>
          </a:prstGeom>
        </p:spPr>
      </p:pic>
      <p:sp>
        <p:nvSpPr>
          <p:cNvPr id="23" name="Tekstvak 22"/>
          <p:cNvSpPr txBox="1"/>
          <p:nvPr/>
        </p:nvSpPr>
        <p:spPr>
          <a:xfrm rot="2007137">
            <a:off x="7675061" y="4225597"/>
            <a:ext cx="58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2 Al</a:t>
            </a:r>
            <a:endParaRPr lang="nl-NL" b="1" dirty="0"/>
          </a:p>
        </p:txBody>
      </p:sp>
      <p:sp>
        <p:nvSpPr>
          <p:cNvPr id="24" name="Tekstvak 23"/>
          <p:cNvSpPr txBox="1"/>
          <p:nvPr/>
        </p:nvSpPr>
        <p:spPr>
          <a:xfrm rot="1976150">
            <a:off x="7118123" y="4526879"/>
            <a:ext cx="1346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2 x 27,0 = </a:t>
            </a:r>
          </a:p>
          <a:p>
            <a:pPr algn="ctr"/>
            <a: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  <a:t>54,0 u</a:t>
            </a:r>
            <a:endParaRPr lang="nl-N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 rot="1955740">
            <a:off x="6980743" y="4984168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3x2 Cl</a:t>
            </a:r>
            <a:endParaRPr lang="nl-NL" b="1" dirty="0"/>
          </a:p>
        </p:txBody>
      </p:sp>
      <p:sp>
        <p:nvSpPr>
          <p:cNvPr id="26" name="Tekstvak 25"/>
          <p:cNvSpPr txBox="1"/>
          <p:nvPr/>
        </p:nvSpPr>
        <p:spPr>
          <a:xfrm rot="1979317">
            <a:off x="6525331" y="5242020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6 x</a:t>
            </a:r>
            <a:r>
              <a:rPr lang="nl-NL" dirty="0" smtClean="0"/>
              <a:t> 35,5 </a:t>
            </a:r>
            <a:r>
              <a:rPr lang="nl-NL" b="1" dirty="0" smtClean="0"/>
              <a:t>=</a:t>
            </a:r>
          </a:p>
          <a:p>
            <a:r>
              <a:rPr lang="nl-NL" b="1" dirty="0" smtClean="0"/>
              <a:t>  </a:t>
            </a:r>
            <a: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  <a:t>213,0 u</a:t>
            </a:r>
            <a:endParaRPr lang="nl-N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5833220" y="2329716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chemeClr val="accent1">
                    <a:lumMod val="75000"/>
                  </a:schemeClr>
                </a:solidFill>
              </a:rPr>
              <a:t>267,0 u</a:t>
            </a:r>
            <a:endParaRPr lang="nl-NL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1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16" grpId="0"/>
      <p:bldP spid="18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50" y="171562"/>
            <a:ext cx="5167338" cy="653668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187624" y="1418873"/>
            <a:ext cx="6231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rgbClr val="FF0000"/>
                </a:solidFill>
                <a:latin typeface="Arial Black" pitchFamily="34" charset="0"/>
              </a:rPr>
              <a:t>2 Al </a:t>
            </a:r>
            <a:r>
              <a:rPr lang="nl-NL" sz="4000" dirty="0" smtClean="0">
                <a:latin typeface="Arial Black" pitchFamily="34" charset="0"/>
              </a:rPr>
              <a:t>+ </a:t>
            </a:r>
            <a:r>
              <a:rPr lang="nl-NL" sz="4000" dirty="0" smtClean="0">
                <a:solidFill>
                  <a:srgbClr val="00B050"/>
                </a:solidFill>
                <a:latin typeface="Arial Black" pitchFamily="34" charset="0"/>
              </a:rPr>
              <a:t>3 Cl  </a:t>
            </a:r>
            <a:r>
              <a:rPr lang="nl-NL" sz="4000" dirty="0" smtClean="0">
                <a:latin typeface="Arial Black" pitchFamily="34" charset="0"/>
              </a:rPr>
              <a:t>       </a:t>
            </a:r>
            <a:r>
              <a:rPr lang="nl-NL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2 </a:t>
            </a:r>
            <a:r>
              <a:rPr lang="nl-NL" sz="4000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AlCl</a:t>
            </a:r>
            <a:endParaRPr lang="nl-NL" sz="4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995936" y="1700808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>
                <a:solidFill>
                  <a:srgbClr val="00B050"/>
                </a:solidFill>
                <a:latin typeface="Arial Black" pitchFamily="34" charset="0"/>
              </a:rPr>
              <a:t>2</a:t>
            </a:r>
            <a:endParaRPr lang="nl-NL" sz="36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7164288" y="1700808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3</a:t>
            </a:r>
            <a:endParaRPr lang="nl-NL" sz="36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PIJL-RECHTS 5"/>
          <p:cNvSpPr/>
          <p:nvPr/>
        </p:nvSpPr>
        <p:spPr>
          <a:xfrm>
            <a:off x="4488379" y="1651658"/>
            <a:ext cx="978408" cy="24231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1152961" y="2347139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FF0000"/>
                </a:solidFill>
              </a:rPr>
              <a:t>54,0 u</a:t>
            </a:r>
            <a:endParaRPr lang="nl-NL" sz="2800" b="1" dirty="0">
              <a:solidFill>
                <a:srgbClr val="FF0000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2987824" y="2347139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00B050"/>
                </a:solidFill>
              </a:rPr>
              <a:t>213,0 u</a:t>
            </a:r>
            <a:endParaRPr lang="nl-NL" sz="2800" b="1" dirty="0">
              <a:solidFill>
                <a:srgbClr val="00B050"/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5833220" y="2329716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chemeClr val="accent1">
                    <a:lumMod val="75000"/>
                  </a:schemeClr>
                </a:solidFill>
              </a:rPr>
              <a:t>267,0 u</a:t>
            </a:r>
            <a:endParaRPr lang="nl-NL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25960" y="2302999"/>
            <a:ext cx="4751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Nu komt de eerste controle:</a:t>
            </a:r>
            <a:endParaRPr lang="nl-NL" sz="2800" dirty="0"/>
          </a:p>
        </p:txBody>
      </p:sp>
      <p:sp>
        <p:nvSpPr>
          <p:cNvPr id="2" name="Rechthoek 1"/>
          <p:cNvSpPr/>
          <p:nvPr/>
        </p:nvSpPr>
        <p:spPr>
          <a:xfrm>
            <a:off x="250256" y="2844225"/>
            <a:ext cx="8666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We controleren of alle moleculemassa's goed zijn.</a:t>
            </a:r>
          </a:p>
        </p:txBody>
      </p:sp>
      <p:sp>
        <p:nvSpPr>
          <p:cNvPr id="7" name="Rechthoek 6"/>
          <p:cNvSpPr/>
          <p:nvPr/>
        </p:nvSpPr>
        <p:spPr>
          <a:xfrm>
            <a:off x="238108" y="3367445"/>
            <a:ext cx="86908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700" dirty="0"/>
              <a:t>Tel alle moleculemassa’s van </a:t>
            </a:r>
            <a:r>
              <a:rPr lang="nl-NL" sz="2700" b="1" dirty="0">
                <a:solidFill>
                  <a:srgbClr val="FF0000"/>
                </a:solidFill>
              </a:rPr>
              <a:t>de uitgangsstoffen </a:t>
            </a:r>
            <a:r>
              <a:rPr lang="nl-NL" sz="2700" dirty="0"/>
              <a:t>op.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1364405" y="3941972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FF0000"/>
                </a:solidFill>
              </a:rPr>
              <a:t>54,0 u</a:t>
            </a:r>
            <a:endParaRPr lang="nl-NL" sz="2800" b="1" dirty="0">
              <a:solidFill>
                <a:srgbClr val="FF0000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3063309" y="3941972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00B050"/>
                </a:solidFill>
              </a:rPr>
              <a:t>213,0 u</a:t>
            </a:r>
            <a:endParaRPr lang="nl-NL" sz="2800" b="1" dirty="0">
              <a:solidFill>
                <a:srgbClr val="00B05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612165" y="393305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/>
              <a:t>+</a:t>
            </a:r>
            <a:endParaRPr lang="nl-NL" sz="2800" b="1" dirty="0"/>
          </a:p>
        </p:txBody>
      </p:sp>
      <p:sp>
        <p:nvSpPr>
          <p:cNvPr id="9" name="Tekstvak 8"/>
          <p:cNvSpPr txBox="1"/>
          <p:nvPr/>
        </p:nvSpPr>
        <p:spPr>
          <a:xfrm>
            <a:off x="4499992" y="393305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/>
              <a:t>=</a:t>
            </a:r>
            <a:endParaRPr lang="nl-NL" sz="2800" b="1" dirty="0"/>
          </a:p>
        </p:txBody>
      </p:sp>
      <p:sp>
        <p:nvSpPr>
          <p:cNvPr id="10" name="Rechthoek 9"/>
          <p:cNvSpPr/>
          <p:nvPr/>
        </p:nvSpPr>
        <p:spPr>
          <a:xfrm>
            <a:off x="4894652" y="3933056"/>
            <a:ext cx="1475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 smtClean="0"/>
              <a:t>267,0 </a:t>
            </a:r>
            <a:r>
              <a:rPr lang="nl-NL" sz="2800" b="1" dirty="0"/>
              <a:t>u</a:t>
            </a:r>
          </a:p>
        </p:txBody>
      </p:sp>
      <p:sp>
        <p:nvSpPr>
          <p:cNvPr id="16" name="Rechthoek 15"/>
          <p:cNvSpPr/>
          <p:nvPr/>
        </p:nvSpPr>
        <p:spPr>
          <a:xfrm>
            <a:off x="225960" y="4473866"/>
            <a:ext cx="87029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700" dirty="0"/>
              <a:t>Tel alle moleculemassa’s van </a:t>
            </a:r>
            <a:r>
              <a:rPr lang="nl-NL" sz="2700" b="1" dirty="0">
                <a:solidFill>
                  <a:srgbClr val="FF0000"/>
                </a:solidFill>
              </a:rPr>
              <a:t>de reactieproducten</a:t>
            </a:r>
            <a:r>
              <a:rPr lang="nl-NL" sz="2700" dirty="0"/>
              <a:t> op.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4868663" y="4981697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chemeClr val="accent1">
                    <a:lumMod val="75000"/>
                  </a:schemeClr>
                </a:solidFill>
              </a:rPr>
              <a:t>267,0 u</a:t>
            </a:r>
            <a:endParaRPr lang="nl-NL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250256" y="5515799"/>
            <a:ext cx="867866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700" dirty="0"/>
              <a:t>De uitkomsten moeten aan elkaar gelijk zijn.</a:t>
            </a:r>
          </a:p>
        </p:txBody>
      </p:sp>
      <p:sp>
        <p:nvSpPr>
          <p:cNvPr id="21" name="Rechthoek 20"/>
          <p:cNvSpPr/>
          <p:nvPr/>
        </p:nvSpPr>
        <p:spPr>
          <a:xfrm>
            <a:off x="2767073" y="6093296"/>
            <a:ext cx="1475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 smtClean="0"/>
              <a:t>267,0 </a:t>
            </a:r>
            <a:r>
              <a:rPr lang="nl-NL" sz="2800" b="1" dirty="0"/>
              <a:t>u</a:t>
            </a:r>
          </a:p>
        </p:txBody>
      </p:sp>
      <p:sp>
        <p:nvSpPr>
          <p:cNvPr id="22" name="Rechthoek 21"/>
          <p:cNvSpPr/>
          <p:nvPr/>
        </p:nvSpPr>
        <p:spPr>
          <a:xfrm>
            <a:off x="4861747" y="6093296"/>
            <a:ext cx="1475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 smtClean="0"/>
              <a:t>267,0 </a:t>
            </a:r>
            <a:r>
              <a:rPr lang="nl-NL" sz="2800" b="1" dirty="0"/>
              <a:t>u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4341063" y="609329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/>
              <a:t>=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40584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7 -0.1463 " pathEditMode="relative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7 -0.1463 " pathEditMode="relative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7 -0.1463 " pathEditMode="relative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7 -0.1463 " pathEditMode="relative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7 -0.1463 " pathEditMode="relative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7 -0.1463 " pathEditMode="relative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7 -0.1463 " pathEditMode="relative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12" grpId="0"/>
      <p:bldP spid="19" grpId="0"/>
      <p:bldP spid="27" grpId="0"/>
      <p:bldP spid="11" grpId="0"/>
      <p:bldP spid="11" grpId="1"/>
      <p:bldP spid="2" grpId="0"/>
      <p:bldP spid="2" grpId="1"/>
      <p:bldP spid="7" grpId="0"/>
      <p:bldP spid="7" grpId="1"/>
      <p:bldP spid="14" grpId="0"/>
      <p:bldP spid="14" grpId="1"/>
      <p:bldP spid="15" grpId="0"/>
      <p:bldP spid="15" grpId="1"/>
      <p:bldP spid="8" grpId="0"/>
      <p:bldP spid="8" grpId="1"/>
      <p:bldP spid="9" grpId="0"/>
      <p:bldP spid="9" grpId="1"/>
      <p:bldP spid="10" grpId="0"/>
      <p:bldP spid="10" grpId="1"/>
      <p:bldP spid="16" grpId="0"/>
      <p:bldP spid="16" grpId="1"/>
      <p:bldP spid="20" grpId="0"/>
      <p:bldP spid="20" grpId="1"/>
      <p:bldP spid="17" grpId="0"/>
      <p:bldP spid="17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50" y="171562"/>
            <a:ext cx="5167338" cy="653668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187624" y="416858"/>
            <a:ext cx="6231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rgbClr val="FF0000"/>
                </a:solidFill>
                <a:latin typeface="Arial Black" pitchFamily="34" charset="0"/>
              </a:rPr>
              <a:t>2 Al </a:t>
            </a:r>
            <a:r>
              <a:rPr lang="nl-NL" sz="4000" dirty="0" smtClean="0">
                <a:latin typeface="Arial Black" pitchFamily="34" charset="0"/>
              </a:rPr>
              <a:t>+ </a:t>
            </a:r>
            <a:r>
              <a:rPr lang="nl-NL" sz="4000" dirty="0" smtClean="0">
                <a:solidFill>
                  <a:srgbClr val="00B050"/>
                </a:solidFill>
                <a:latin typeface="Arial Black" pitchFamily="34" charset="0"/>
              </a:rPr>
              <a:t>3 Cl  </a:t>
            </a:r>
            <a:r>
              <a:rPr lang="nl-NL" sz="4000" dirty="0" smtClean="0">
                <a:latin typeface="Arial Black" pitchFamily="34" charset="0"/>
              </a:rPr>
              <a:t>       </a:t>
            </a:r>
            <a:r>
              <a:rPr lang="nl-NL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2 </a:t>
            </a:r>
            <a:r>
              <a:rPr lang="nl-NL" sz="4000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AlCl</a:t>
            </a:r>
            <a:endParaRPr lang="nl-NL" sz="4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995936" y="692696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>
                <a:solidFill>
                  <a:srgbClr val="00B050"/>
                </a:solidFill>
                <a:latin typeface="Arial Black" pitchFamily="34" charset="0"/>
              </a:rPr>
              <a:t>2</a:t>
            </a:r>
            <a:endParaRPr lang="nl-NL" sz="36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7164288" y="692696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3</a:t>
            </a:r>
            <a:endParaRPr lang="nl-NL" sz="36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PIJL-RECHTS 5"/>
          <p:cNvSpPr/>
          <p:nvPr/>
        </p:nvSpPr>
        <p:spPr>
          <a:xfrm>
            <a:off x="4488379" y="620688"/>
            <a:ext cx="978408" cy="24231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1152961" y="1340768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FF0000"/>
                </a:solidFill>
              </a:rPr>
              <a:t>54,0 u</a:t>
            </a:r>
            <a:endParaRPr lang="nl-NL" sz="2800" b="1" dirty="0">
              <a:solidFill>
                <a:srgbClr val="FF0000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2987824" y="1340768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00B050"/>
                </a:solidFill>
              </a:rPr>
              <a:t>213,0 u</a:t>
            </a:r>
            <a:endParaRPr lang="nl-NL" sz="2800" b="1" dirty="0">
              <a:solidFill>
                <a:srgbClr val="00B050"/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5833220" y="1340768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chemeClr val="accent1">
                    <a:lumMod val="75000"/>
                  </a:schemeClr>
                </a:solidFill>
              </a:rPr>
              <a:t>267,0 u</a:t>
            </a:r>
            <a:endParaRPr lang="nl-NL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159949" y="2420888"/>
            <a:ext cx="779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Met deze controle heb je nu de zekerheid dat: </a:t>
            </a:r>
            <a:endParaRPr lang="nl-NL" sz="2800" dirty="0"/>
          </a:p>
        </p:txBody>
      </p:sp>
      <p:sp>
        <p:nvSpPr>
          <p:cNvPr id="18" name="Tekstvak 17"/>
          <p:cNvSpPr txBox="1"/>
          <p:nvPr/>
        </p:nvSpPr>
        <p:spPr>
          <a:xfrm>
            <a:off x="971600" y="3553852"/>
            <a:ext cx="4079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/>
              <a:t>De reactie kloppend is.</a:t>
            </a:r>
            <a:endParaRPr lang="nl-NL" sz="2800" b="1" dirty="0"/>
          </a:p>
        </p:txBody>
      </p:sp>
      <p:sp>
        <p:nvSpPr>
          <p:cNvPr id="25" name="Tekstvak 24"/>
          <p:cNvSpPr txBox="1"/>
          <p:nvPr/>
        </p:nvSpPr>
        <p:spPr>
          <a:xfrm>
            <a:off x="971600" y="4221088"/>
            <a:ext cx="7222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/>
              <a:t>Alle moleculemassa’s goed berekend zijn.</a:t>
            </a:r>
            <a:endParaRPr lang="nl-NL" sz="2800" b="1" dirty="0"/>
          </a:p>
        </p:txBody>
      </p:sp>
      <p:sp>
        <p:nvSpPr>
          <p:cNvPr id="26" name="5-puntige ster 25"/>
          <p:cNvSpPr/>
          <p:nvPr/>
        </p:nvSpPr>
        <p:spPr>
          <a:xfrm>
            <a:off x="683568" y="3645024"/>
            <a:ext cx="288032" cy="26161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5-puntige ster 27"/>
          <p:cNvSpPr/>
          <p:nvPr/>
        </p:nvSpPr>
        <p:spPr>
          <a:xfrm>
            <a:off x="683568" y="4293096"/>
            <a:ext cx="288032" cy="26161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246302" y="5301208"/>
            <a:ext cx="1539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rgbClr val="FF0000"/>
                </a:solidFill>
                <a:latin typeface="Arial Black" pitchFamily="34" charset="0"/>
              </a:rPr>
              <a:t>Let op: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860884" y="5301208"/>
            <a:ext cx="51090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FF0000"/>
                </a:solidFill>
              </a:rPr>
              <a:t>De reactie is wel kloppend,</a:t>
            </a:r>
          </a:p>
          <a:p>
            <a:r>
              <a:rPr lang="nl-NL" sz="2800" b="1" dirty="0">
                <a:solidFill>
                  <a:srgbClr val="FF0000"/>
                </a:solidFill>
              </a:rPr>
              <a:t>m</a:t>
            </a:r>
            <a:r>
              <a:rPr lang="nl-NL" sz="2800" b="1" dirty="0" smtClean="0">
                <a:solidFill>
                  <a:srgbClr val="FF0000"/>
                </a:solidFill>
              </a:rPr>
              <a:t>aar hoeft niet juist te zijn. </a:t>
            </a:r>
            <a:endParaRPr lang="nl-N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5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5" grpId="0"/>
      <p:bldP spid="26" grpId="0" animBg="1"/>
      <p:bldP spid="28" grpId="0" animBg="1"/>
      <p:bldP spid="2" grpId="0"/>
      <p:bldP spid="2" grpId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>
          <a:xfrm>
            <a:off x="1152961" y="1339027"/>
            <a:ext cx="3419039" cy="1066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50" y="171562"/>
            <a:ext cx="5167338" cy="6536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Tekstvak 2"/>
          <p:cNvSpPr txBox="1"/>
          <p:nvPr/>
        </p:nvSpPr>
        <p:spPr>
          <a:xfrm>
            <a:off x="1187624" y="416858"/>
            <a:ext cx="6231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rgbClr val="FF0000"/>
                </a:solidFill>
                <a:latin typeface="Arial Black" pitchFamily="34" charset="0"/>
              </a:rPr>
              <a:t>2 Al </a:t>
            </a:r>
            <a:r>
              <a:rPr lang="nl-NL" sz="4000" dirty="0" smtClean="0">
                <a:latin typeface="Arial Black" pitchFamily="34" charset="0"/>
              </a:rPr>
              <a:t>+ </a:t>
            </a:r>
            <a:r>
              <a:rPr lang="nl-NL" sz="4000" dirty="0" smtClean="0">
                <a:solidFill>
                  <a:srgbClr val="00B050"/>
                </a:solidFill>
                <a:latin typeface="Arial Black" pitchFamily="34" charset="0"/>
              </a:rPr>
              <a:t>3 Cl  </a:t>
            </a:r>
            <a:r>
              <a:rPr lang="nl-NL" sz="4000" dirty="0" smtClean="0">
                <a:latin typeface="Arial Black" pitchFamily="34" charset="0"/>
              </a:rPr>
              <a:t>       </a:t>
            </a:r>
            <a:r>
              <a:rPr lang="nl-NL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2 </a:t>
            </a:r>
            <a:r>
              <a:rPr lang="nl-NL" sz="4000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AlCl</a:t>
            </a:r>
            <a:endParaRPr lang="nl-NL" sz="4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995936" y="692696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>
                <a:solidFill>
                  <a:srgbClr val="00B050"/>
                </a:solidFill>
                <a:latin typeface="Arial Black" pitchFamily="34" charset="0"/>
              </a:rPr>
              <a:t>2</a:t>
            </a:r>
            <a:endParaRPr lang="nl-NL" sz="36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7164288" y="692696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3</a:t>
            </a:r>
            <a:endParaRPr lang="nl-NL" sz="36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PIJL-RECHTS 5"/>
          <p:cNvSpPr/>
          <p:nvPr/>
        </p:nvSpPr>
        <p:spPr>
          <a:xfrm>
            <a:off x="4488379" y="620688"/>
            <a:ext cx="978408" cy="24231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1152961" y="1340768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FF0000"/>
                </a:solidFill>
              </a:rPr>
              <a:t>54,0 u</a:t>
            </a:r>
            <a:endParaRPr lang="nl-NL" sz="2800" b="1" dirty="0">
              <a:solidFill>
                <a:srgbClr val="FF0000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2952900" y="1339027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213,0 u</a:t>
            </a:r>
            <a:endParaRPr lang="nl-NL" sz="2800" b="1" dirty="0">
              <a:solidFill>
                <a:srgbClr val="00B050"/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5833220" y="1340768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chemeClr val="accent1">
                    <a:lumMod val="75000"/>
                  </a:schemeClr>
                </a:solidFill>
              </a:rPr>
              <a:t>267,0 u</a:t>
            </a:r>
            <a:endParaRPr lang="nl-NL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51520" y="2983081"/>
            <a:ext cx="872867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We laten </a:t>
            </a:r>
            <a:r>
              <a:rPr lang="nl-NL" sz="2800" dirty="0" smtClean="0">
                <a:solidFill>
                  <a:srgbClr val="FF0000"/>
                </a:solidFill>
              </a:rPr>
              <a:t>1,5 gram</a:t>
            </a:r>
            <a:r>
              <a:rPr lang="nl-NL" sz="2800" dirty="0" smtClean="0"/>
              <a:t> aluminium met voldoende </a:t>
            </a:r>
          </a:p>
          <a:p>
            <a:r>
              <a:rPr lang="nl-NL" sz="2800" dirty="0" smtClean="0"/>
              <a:t>chloorgas reageren. </a:t>
            </a:r>
          </a:p>
          <a:p>
            <a:pPr marL="514350" indent="-514350">
              <a:buAutoNum type="alphaLcPeriod"/>
            </a:pPr>
            <a:r>
              <a:rPr lang="nl-NL" sz="2800" dirty="0" smtClean="0"/>
              <a:t>Hoeveel gram chloorgas heeft er gereageerd? </a:t>
            </a:r>
          </a:p>
          <a:p>
            <a:pPr marL="514350" indent="-514350">
              <a:buFontTx/>
              <a:buAutoNum type="alphaLcPeriod"/>
            </a:pPr>
            <a:r>
              <a:rPr lang="nl-NL" sz="2800" dirty="0" smtClean="0"/>
              <a:t>Hoeveel gram aluminiumchloride </a:t>
            </a:r>
            <a:r>
              <a:rPr lang="nl-NL" sz="2800" dirty="0"/>
              <a:t>ontstaat er </a:t>
            </a:r>
            <a:r>
              <a:rPr lang="nl-NL" sz="2800" dirty="0" smtClean="0"/>
              <a:t>dan</a:t>
            </a:r>
            <a:r>
              <a:rPr lang="en-US" sz="2800" dirty="0"/>
              <a:t>?</a:t>
            </a:r>
            <a:endParaRPr lang="nl-NL" sz="2800" dirty="0"/>
          </a:p>
        </p:txBody>
      </p:sp>
      <p:sp>
        <p:nvSpPr>
          <p:cNvPr id="9" name="Tekstvak 8"/>
          <p:cNvSpPr txBox="1"/>
          <p:nvPr/>
        </p:nvSpPr>
        <p:spPr>
          <a:xfrm>
            <a:off x="1152961" y="1882623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</a:rPr>
              <a:t>1,5 g</a:t>
            </a:r>
            <a:endParaRPr lang="nl-NL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404698" y="3012179"/>
            <a:ext cx="6252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G</a:t>
            </a:r>
            <a:r>
              <a:rPr lang="en-US" sz="2800" dirty="0" err="1" smtClean="0"/>
              <a:t>ebruikte</a:t>
            </a:r>
            <a:r>
              <a:rPr lang="en-US" sz="2800" dirty="0" smtClean="0"/>
              <a:t> gram </a:t>
            </a:r>
            <a:r>
              <a:rPr lang="en-US" sz="2800" dirty="0" err="1" smtClean="0"/>
              <a:t>chloorgas</a:t>
            </a:r>
            <a:r>
              <a:rPr lang="en-US" sz="2800" dirty="0" smtClean="0"/>
              <a:t> </a:t>
            </a:r>
            <a:r>
              <a:rPr lang="en-US" sz="2800" dirty="0" err="1" smtClean="0"/>
              <a:t>berekenen</a:t>
            </a:r>
            <a:r>
              <a:rPr lang="en-US" sz="2800" dirty="0" smtClean="0"/>
              <a:t>.</a:t>
            </a:r>
            <a:endParaRPr lang="nl-NL" sz="2800" dirty="0"/>
          </a:p>
        </p:txBody>
      </p:sp>
      <p:sp>
        <p:nvSpPr>
          <p:cNvPr id="15" name="Tekstvak 14"/>
          <p:cNvSpPr txBox="1"/>
          <p:nvPr/>
        </p:nvSpPr>
        <p:spPr>
          <a:xfrm>
            <a:off x="1235475" y="1900439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1,5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3995936" y="3789040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x</a:t>
            </a:r>
            <a:endParaRPr lang="nl-NL" sz="2800" b="1" dirty="0"/>
          </a:p>
        </p:txBody>
      </p:sp>
      <p:sp>
        <p:nvSpPr>
          <p:cNvPr id="17" name="Tekstvak 16"/>
          <p:cNvSpPr txBox="1"/>
          <p:nvPr/>
        </p:nvSpPr>
        <p:spPr>
          <a:xfrm>
            <a:off x="3147322" y="1396770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Black" pitchFamily="34" charset="0"/>
              </a:rPr>
              <a:t>213,0</a:t>
            </a:r>
            <a:endParaRPr lang="nl-NL" sz="2800" b="1" dirty="0">
              <a:latin typeface="Arial Black" pitchFamily="34" charset="0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3347864" y="1897668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? g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6189086" y="1897668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? g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1" name="Rechthoek 20"/>
          <p:cNvSpPr/>
          <p:nvPr/>
        </p:nvSpPr>
        <p:spPr>
          <a:xfrm>
            <a:off x="3347864" y="4437112"/>
            <a:ext cx="216024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/>
          <p:cNvSpPr txBox="1"/>
          <p:nvPr/>
        </p:nvSpPr>
        <p:spPr>
          <a:xfrm>
            <a:off x="1295495" y="1393612"/>
            <a:ext cx="1021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Black" pitchFamily="34" charset="0"/>
              </a:rPr>
              <a:t>54,0</a:t>
            </a:r>
            <a:endParaRPr lang="nl-NL" sz="2800" b="1" dirty="0">
              <a:latin typeface="Arial Black" pitchFamily="34" charset="0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5722453" y="4221221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Black" pitchFamily="34" charset="0"/>
              </a:rPr>
              <a:t>=</a:t>
            </a:r>
            <a:endParaRPr lang="nl-NL" sz="2800" b="1" dirty="0">
              <a:latin typeface="Arial Black" pitchFamily="34" charset="0"/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6084168" y="4245788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Black" pitchFamily="34" charset="0"/>
              </a:rPr>
              <a:t>5,9 g</a:t>
            </a:r>
            <a:endParaRPr lang="nl-NL" sz="2800" b="1" dirty="0">
              <a:latin typeface="Arial Black" pitchFamily="34" charset="0"/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6084168" y="4273932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Black" pitchFamily="34" charset="0"/>
              </a:rPr>
              <a:t>5,9 g</a:t>
            </a:r>
            <a:endParaRPr lang="nl-NL" sz="28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3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08 0.01482 0.00503 0.03218 0.01458 0.04097 C 0.021 0.05857 0.03263 0.07315 0.04201 0.08819 C 0.05034 0.10162 0.05538 0.11875 0.06458 0.13125 C 0.09184 0.16829 0.0559 0.11759 0.08229 0.16134 C 0.08559 0.1669 0.09027 0.17083 0.09357 0.17639 C 0.10381 0.19375 0.11284 0.21574 0.121 0.23449 C 0.12326 0.23982 0.12777 0.24259 0.13055 0.24745 C 0.13732 0.25949 0.14097 0.27222 0.14843 0.28403 C 0.15329 0.30069 0.16145 0.31644 0.171 0.32917 C 0.17361 0.34005 0.17725 0.34491 0.18541 0.34838 C 0.19531 0.33958 0.20086 0.33125 0.20798 0.31829 C 0.21024 0.30995 0.21093 0.2963 0.21614 0.29028 C 0.22638 0.27847 0.22586 0.28727 0.22586 0.27963 " pathEditMode="relative" ptsTypes="fffffffffffff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1 3.33333E-6 C 0.03559 -0.00718 0.05278 0.00324 0.06754 0.01296 C 0.0691 0.01504 0.07031 0.01782 0.07222 0.01944 C 0.07361 0.0206 0.0757 0.02014 0.07708 0.02152 C 0.08073 0.02523 0.08351 0.03009 0.08681 0.03449 C 0.0941 0.04421 0.09688 0.0581 0.10295 0.06875 C 0.10729 0.07639 0.11945 0.08958 0.12222 0.09676 C 0.12517 0.10439 0.12726 0.11273 0.13038 0.12037 C 0.13229 0.125 0.13681 0.13333 0.13681 0.13356 C 0.14045 0.15231 0.14566 0.16736 0.15451 0.18287 C 0.15504 0.18564 0.15538 0.18865 0.15625 0.19143 C 0.15712 0.19444 0.15868 0.19699 0.15938 0.2 C 0.1599 0.20254 0.1632 0.22546 0.16424 0.23217 C 0.16511 0.2375 0.16788 0.24213 0.1691 0.24722 C 0.16771 0.30115 0.17361 0.30185 0.15625 0.33773 C 0.15538 0.33958 0.15295 0.33889 0.15139 0.33981 C 0.14427 0.34444 0.14705 0.34699 0.13681 0.34838 C 0.13195 0.34907 0.12222 0.35046 0.12222 0.35069 " pathEditMode="relative" rAng="0" ptsTypes="fffffffffffffffff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9 -3.7037E-6 C 0.00486 0.00116 0.00677 0.00278 0.0085 0.00371 C 0.01076 0.00463 0.01336 0.00417 0.01545 0.00556 C 0.01996 0.00811 0.02448 0.01274 0.02899 0.01528 C 0.04132 0.02199 0.05277 0.0301 0.06475 0.03843 C 0.07048 0.0426 0.07708 0.04537 0.08263 0.05 C 0.09288 0.05903 0.1026 0.06783 0.11267 0.07709 C 0.11805 0.08241 0.121 0.08843 0.1276 0.09074 C 0.13507 0.09838 0.14079 0.10718 0.14687 0.11574 C 0.14809 0.1176 0.14982 0.11806 0.15104 0.11991 C 0.15416 0.12454 0.15937 0.13519 0.15937 0.13542 C 0.16215 0.14723 0.17048 0.15602 0.17552 0.16598 C 0.17691 0.16829 0.17725 0.17153 0.17847 0.17385 C 0.1809 0.1794 0.18368 0.18473 0.18663 0.18936 C 0.18819 0.19121 0.18958 0.19283 0.19062 0.19514 C 0.19566 0.20533 0.19114 0.20024 0.19618 0.2088 C 0.20243 0.21899 0.20069 0.21297 0.20434 0.22223 C 0.20868 0.23287 0.21371 0.2426 0.21823 0.25324 C 0.21979 0.25695 0.22187 0.26088 0.22343 0.26482 C 0.22448 0.26667 0.22638 0.27061 0.22638 0.27084 C 0.2309 0.28866 0.23767 0.3051 0.24288 0.32292 C 0.24392 0.32662 0.24409 0.33102 0.24566 0.33449 C 0.24687 0.3375 0.24861 0.34074 0.24965 0.34399 C 0.2526 0.35209 0.25295 0.35996 0.25642 0.36736 C 0.26076 0.38959 0.25486 0.36204 0.26059 0.38079 C 0.26336 0.38982 0.26354 0.4007 0.26614 0.40973 C 0.2677 0.41598 0.26996 0.42153 0.2717 0.42732 C 0.27291 0.44283 0.27448 0.45394 0.27448 0.46991 " pathEditMode="relative" rAng="0" ptsTypes="fffffffffffffffffffffffffff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9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0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6 -2.59259E-6 C 0.00712 -0.00254 0.00677 -0.02847 0.00399 -0.0368 C 0.00017 -0.04861 -0.00781 -0.05787 -0.01302 -0.06852 C -0.01615 -0.08171 -0.01215 -0.06967 -0.01979 -0.07963 C -0.02118 -0.08171 -0.0217 -0.08449 -0.02326 -0.08657 C -0.02517 -0.08935 -0.03229 -0.09583 -0.03524 -0.09815 C -0.04254 -0.11342 -0.03316 -0.09606 -0.04705 -0.1118 C -0.04844 -0.11365 -0.04896 -0.11643 -0.05035 -0.11852 C -0.05694 -0.12801 -0.06389 -0.1368 -0.07083 -0.14583 C -0.08924 -0.17037 -0.10729 -0.19977 -0.13194 -0.21412 C -0.14497 -0.22176 -0.15885 -0.22778 -0.17274 -0.23217 C -0.18194 -0.24074 -0.19566 -0.24143 -0.2066 -0.24583 C -0.23368 -0.25648 -0.26302 -0.26342 -0.28663 -0.28472 C -0.29045 -0.29259 -0.2934 -0.29745 -0.30035 -0.30046 C -0.3059 -0.3118 -0.31163 -0.32315 -0.31719 -0.33449 C -0.31962 -0.33889 -0.32379 -0.34444 -0.32379 -0.35023 " pathEditMode="relative" rAng="0" ptsTypes="fffffffffffffffA">
                                      <p:cBhvr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9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8" grpId="0"/>
      <p:bldP spid="8" grpId="1"/>
      <p:bldP spid="9" grpId="0"/>
      <p:bldP spid="10" grpId="0"/>
      <p:bldP spid="10" grpId="1"/>
      <p:bldP spid="15" grpId="0"/>
      <p:bldP spid="15" grpId="1"/>
      <p:bldP spid="15" grpId="2"/>
      <p:bldP spid="16" grpId="0"/>
      <p:bldP spid="16" grpId="1"/>
      <p:bldP spid="17" grpId="0"/>
      <p:bldP spid="17" grpId="1"/>
      <p:bldP spid="17" grpId="2"/>
      <p:bldP spid="20" grpId="0"/>
      <p:bldP spid="20" grpId="1"/>
      <p:bldP spid="29" grpId="0"/>
      <p:bldP spid="21" grpId="0" animBg="1"/>
      <p:bldP spid="21" grpId="1" animBg="1"/>
      <p:bldP spid="30" grpId="0"/>
      <p:bldP spid="30" grpId="1"/>
      <p:bldP spid="30" grpId="2"/>
      <p:bldP spid="22" grpId="0"/>
      <p:bldP spid="22" grpId="1"/>
      <p:bldP spid="31" grpId="0"/>
      <p:bldP spid="31" grpId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50" y="171562"/>
            <a:ext cx="5167338" cy="6536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Tekstvak 2"/>
          <p:cNvSpPr txBox="1"/>
          <p:nvPr/>
        </p:nvSpPr>
        <p:spPr>
          <a:xfrm>
            <a:off x="1187624" y="416858"/>
            <a:ext cx="6231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rgbClr val="FF0000"/>
                </a:solidFill>
                <a:latin typeface="Arial Black" pitchFamily="34" charset="0"/>
              </a:rPr>
              <a:t>2 Al </a:t>
            </a:r>
            <a:r>
              <a:rPr lang="nl-NL" sz="4000" dirty="0" smtClean="0">
                <a:latin typeface="Arial Black" pitchFamily="34" charset="0"/>
              </a:rPr>
              <a:t>+ </a:t>
            </a:r>
            <a:r>
              <a:rPr lang="nl-NL" sz="4000" dirty="0" smtClean="0">
                <a:solidFill>
                  <a:srgbClr val="00B050"/>
                </a:solidFill>
                <a:latin typeface="Arial Black" pitchFamily="34" charset="0"/>
              </a:rPr>
              <a:t>3 Cl  </a:t>
            </a:r>
            <a:r>
              <a:rPr lang="nl-NL" sz="4000" dirty="0" smtClean="0">
                <a:latin typeface="Arial Black" pitchFamily="34" charset="0"/>
              </a:rPr>
              <a:t>       </a:t>
            </a:r>
            <a:r>
              <a:rPr lang="nl-NL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2 </a:t>
            </a:r>
            <a:r>
              <a:rPr lang="nl-NL" sz="4000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AlCl</a:t>
            </a:r>
            <a:endParaRPr lang="nl-NL" sz="4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995936" y="692696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>
                <a:solidFill>
                  <a:srgbClr val="00B050"/>
                </a:solidFill>
                <a:latin typeface="Arial Black" pitchFamily="34" charset="0"/>
              </a:rPr>
              <a:t>2</a:t>
            </a:r>
            <a:endParaRPr lang="nl-NL" sz="36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7164288" y="692696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3</a:t>
            </a:r>
            <a:endParaRPr lang="nl-NL" sz="36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PIJL-RECHTS 5"/>
          <p:cNvSpPr/>
          <p:nvPr/>
        </p:nvSpPr>
        <p:spPr>
          <a:xfrm>
            <a:off x="4488379" y="620688"/>
            <a:ext cx="978408" cy="24231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hthoek 33"/>
          <p:cNvSpPr/>
          <p:nvPr/>
        </p:nvSpPr>
        <p:spPr>
          <a:xfrm>
            <a:off x="1152962" y="1339027"/>
            <a:ext cx="1265090" cy="1066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1152961" y="1340768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FF0000"/>
                </a:solidFill>
              </a:rPr>
              <a:t>54,0 u</a:t>
            </a:r>
            <a:endParaRPr lang="nl-NL" sz="2800" b="1" dirty="0">
              <a:solidFill>
                <a:srgbClr val="FF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152961" y="1882623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</a:rPr>
              <a:t>1,5 g</a:t>
            </a:r>
            <a:endParaRPr lang="nl-NL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5" name="Rechthoek 34"/>
          <p:cNvSpPr/>
          <p:nvPr/>
        </p:nvSpPr>
        <p:spPr>
          <a:xfrm>
            <a:off x="5899198" y="1364260"/>
            <a:ext cx="1409106" cy="1066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ekstvak 26"/>
          <p:cNvSpPr txBox="1"/>
          <p:nvPr/>
        </p:nvSpPr>
        <p:spPr>
          <a:xfrm>
            <a:off x="5833220" y="1340768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chemeClr val="accent1">
                    <a:lumMod val="75000"/>
                  </a:schemeClr>
                </a:solidFill>
              </a:rPr>
              <a:t>267,0 u</a:t>
            </a:r>
            <a:endParaRPr lang="nl-NL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6189086" y="1897668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? g</a:t>
            </a:r>
            <a:endParaRPr lang="nl-NL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3142309" y="1897668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Black" pitchFamily="34" charset="0"/>
              </a:rPr>
              <a:t>5,9 g</a:t>
            </a:r>
            <a:endParaRPr lang="nl-NL" sz="2800" b="1" dirty="0">
              <a:latin typeface="Arial Black" pitchFamily="34" charset="0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2952900" y="1340768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00B050"/>
                </a:solidFill>
              </a:rPr>
              <a:t>213,0 u</a:t>
            </a:r>
            <a:endParaRPr lang="nl-NL" sz="2800" b="1" dirty="0">
              <a:solidFill>
                <a:srgbClr val="00B050"/>
              </a:solidFill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827584" y="3012179"/>
            <a:ext cx="7771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Gevormde</a:t>
            </a:r>
            <a:r>
              <a:rPr lang="en-US" sz="2800" dirty="0" smtClean="0"/>
              <a:t> gram </a:t>
            </a:r>
            <a:r>
              <a:rPr lang="en-US" sz="2800" dirty="0" err="1" smtClean="0"/>
              <a:t>aluminiumchloride</a:t>
            </a:r>
            <a:r>
              <a:rPr lang="en-US" sz="2800" dirty="0" smtClean="0"/>
              <a:t> </a:t>
            </a:r>
            <a:r>
              <a:rPr lang="en-US" sz="2800" dirty="0" err="1" smtClean="0"/>
              <a:t>berekenen</a:t>
            </a:r>
            <a:r>
              <a:rPr lang="en-US" sz="2800" dirty="0" smtClean="0"/>
              <a:t>.</a:t>
            </a:r>
            <a:endParaRPr lang="nl-NL" sz="2800" dirty="0"/>
          </a:p>
        </p:txBody>
      </p:sp>
      <p:sp>
        <p:nvSpPr>
          <p:cNvPr id="36" name="Tekstvak 35"/>
          <p:cNvSpPr txBox="1"/>
          <p:nvPr/>
        </p:nvSpPr>
        <p:spPr>
          <a:xfrm>
            <a:off x="1235475" y="1900439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1,5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37" name="Tekstvak 36"/>
          <p:cNvSpPr txBox="1"/>
          <p:nvPr/>
        </p:nvSpPr>
        <p:spPr>
          <a:xfrm>
            <a:off x="3995936" y="3789040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x</a:t>
            </a:r>
            <a:endParaRPr lang="nl-NL" sz="28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6048023" y="1410442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267,0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3289640" y="4311581"/>
            <a:ext cx="2276688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Tekstvak 37"/>
          <p:cNvSpPr txBox="1"/>
          <p:nvPr/>
        </p:nvSpPr>
        <p:spPr>
          <a:xfrm>
            <a:off x="1295495" y="1393612"/>
            <a:ext cx="1021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Black" pitchFamily="34" charset="0"/>
              </a:rPr>
              <a:t>54,0</a:t>
            </a:r>
            <a:endParaRPr lang="nl-NL" sz="2800" b="1" dirty="0">
              <a:latin typeface="Arial Black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5652120" y="4077072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=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6074030" y="4077072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7,4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6070384" y="4077072"/>
            <a:ext cx="123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7,4 g</a:t>
            </a:r>
            <a:endParaRPr lang="nl-NL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09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08 0.01482 0.00503 0.03218 0.01458 0.04097 C 0.021 0.05857 0.03263 0.07315 0.04201 0.08819 C 0.05034 0.10162 0.05538 0.11875 0.06458 0.13125 C 0.09184 0.16829 0.0559 0.11759 0.08229 0.16134 C 0.08559 0.1669 0.09027 0.17083 0.09357 0.17639 C 0.10381 0.19375 0.11284 0.21574 0.121 0.23449 C 0.12326 0.23982 0.12777 0.24259 0.13055 0.24745 C 0.13732 0.25949 0.14097 0.27222 0.14843 0.28403 C 0.15329 0.30069 0.16145 0.31644 0.171 0.32917 C 0.17361 0.34005 0.17725 0.34491 0.18541 0.34838 C 0.19531 0.33958 0.20086 0.33125 0.20798 0.31829 C 0.21024 0.30995 0.21093 0.2963 0.21614 0.29028 C 0.22638 0.27847 0.22586 0.28727 0.22586 0.27963 " pathEditMode="relative" ptsTypes="fffffffffffff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1 0.01042 C -0.01319 0.01343 -0.00903 0.01528 -0.00538 0.01852 C 0.0059 0.02824 -0.00642 0.02199 0.00452 0.02685 C 0.0158 0.04051 0.01163 0.03426 0.01771 0.04491 C 0.01823 0.04699 0.01858 0.04907 0.01927 0.05116 C 0.02031 0.05394 0.02205 0.05625 0.02275 0.05926 C 0.02344 0.06157 0.0257 0.08009 0.02604 0.08148 C 0.02483 0.11019 0.02431 0.12755 0.01771 0.15301 C 0.01511 0.16366 0.00799 0.16759 0.00278 0.17546 C 0.00035 0.17917 -0.00173 0.18356 -0.00382 0.1875 C -0.0092 0.19722 -0.00781 0.19028 -0.01389 0.19769 C -0.02118 0.20671 -0.01614 0.20463 -0.02361 0.21204 C -0.02882 0.21736 -0.03541 0.22037 -0.04028 0.22616 C -0.04896 0.23704 -0.05989 0.24606 -0.0717 0.25069 C -0.07725 0.25509 -0.08281 0.25509 -0.08837 0.25903 C -0.09687 0.26481 -0.10364 0.27338 -0.11319 0.27708 C -0.11649 0.27986 -0.11979 0.28264 -0.12309 0.28519 C -0.12604 0.28773 -0.13316 0.28935 -0.13316 0.28958 C -0.14479 0.29907 -0.15607 0.30995 -0.16944 0.31597 C -0.17673 0.325 -0.17691 0.33171 -0.18264 0.34028 C -0.18524 0.34398 -0.18819 0.34699 -0.19097 0.35069 " pathEditMode="relative" rAng="0" ptsTypes="ffffffffffffffffffff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5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C 0.00156 0.00093 0.00365 0.00255 0.00556 0.00324 C 0.00799 0.00417 0.01077 0.0037 0.01302 0.00509 C 0.01788 0.00741 0.02275 0.01181 0.02743 0.01412 C 0.0408 0.02037 0.05313 0.02801 0.06597 0.03565 C 0.07205 0.03958 0.07917 0.04213 0.08507 0.04653 C 0.09618 0.05486 0.1066 0.06319 0.11736 0.07176 C 0.12327 0.07685 0.12639 0.08241 0.13351 0.08449 C 0.1415 0.09167 0.14757 0.09977 0.15417 0.10787 C 0.15538 0.10949 0.15729 0.10995 0.15868 0.11181 C 0.16198 0.11597 0.16754 0.12593 0.16754 0.12616 C 0.17049 0.13727 0.17952 0.14537 0.1849 0.15463 C 0.18646 0.15694 0.18681 0.15995 0.18802 0.16204 C 0.19063 0.16736 0.19375 0.17222 0.19688 0.17662 C 0.19861 0.17824 0.2 0.17986 0.20122 0.18194 C 0.2066 0.19144 0.20174 0.18681 0.20712 0.19468 C 0.21389 0.20417 0.21198 0.19861 0.2158 0.20718 C 0.22049 0.21713 0.22604 0.22616 0.23073 0.23588 C 0.23247 0.23958 0.23472 0.24329 0.23646 0.24699 C 0.2375 0.24838 0.23959 0.25231 0.23959 0.25255 C 0.24445 0.26921 0.25174 0.28449 0.25729 0.30116 C 0.25834 0.30463 0.25868 0.3088 0.26025 0.31204 C 0.26163 0.31481 0.26337 0.31782 0.26459 0.32083 C 0.26771 0.32847 0.26806 0.33565 0.27188 0.34259 C 0.27656 0.36343 0.27014 0.33773 0.27639 0.35509 C 0.27934 0.36366 0.27952 0.37384 0.28229 0.38218 C 0.28403 0.38796 0.28646 0.39329 0.2882 0.39861 C 0.28959 0.41296 0.29132 0.42338 0.29132 0.43843 " pathEditMode="relative" rAng="0" ptsTypes="fffffffffffffffffffffffffffA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C 0.0092 -0.00208 0.01857 -0.00278 0.02743 -0.00648 C 0.04913 -0.02616 0.04965 -0.06319 0.06284 -0.09051 C 0.06545 -0.1037 0.07013 -0.11991 0.07586 -0.13125 C 0.07812 -0.14352 0.0802 -0.15555 0.08229 -0.16782 C 0.08142 -0.19352 0.0868 -0.22199 0.07257 -0.24097 C 0.07048 -0.24953 0.06857 -0.25324 0.06284 -0.2581 C 0.05642 -0.27129 0.04791 -0.27222 0.03871 -0.27963 C 0.02795 -0.28819 0.01996 -0.29606 0.00798 -0.30116 C 0.00277 -0.30602 -0.00157 -0.31134 -0.00157 -0.3206 " pathEditMode="relative" ptsTypes="fffffffff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29" grpId="0"/>
      <p:bldP spid="33" grpId="0"/>
      <p:bldP spid="33" grpId="1"/>
      <p:bldP spid="36" grpId="0"/>
      <p:bldP spid="36" grpId="1"/>
      <p:bldP spid="36" grpId="2"/>
      <p:bldP spid="37" grpId="0"/>
      <p:bldP spid="37" grpId="1"/>
      <p:bldP spid="7" grpId="0"/>
      <p:bldP spid="7" grpId="1"/>
      <p:bldP spid="7" grpId="2"/>
      <p:bldP spid="13" grpId="0" animBg="1"/>
      <p:bldP spid="13" grpId="1" animBg="1"/>
      <p:bldP spid="38" grpId="0"/>
      <p:bldP spid="38" grpId="1"/>
      <p:bldP spid="38" grpId="2"/>
      <p:bldP spid="14" grpId="0"/>
      <p:bldP spid="14" grpId="1"/>
      <p:bldP spid="18" grpId="0"/>
      <p:bldP spid="18" grpId="1"/>
      <p:bldP spid="23" grpId="0"/>
      <p:bldP spid="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50" y="171562"/>
            <a:ext cx="5167338" cy="6536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Tekstvak 2"/>
          <p:cNvSpPr txBox="1"/>
          <p:nvPr/>
        </p:nvSpPr>
        <p:spPr>
          <a:xfrm>
            <a:off x="1187624" y="416858"/>
            <a:ext cx="6231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rgbClr val="FF0000"/>
                </a:solidFill>
                <a:latin typeface="Arial Black" pitchFamily="34" charset="0"/>
              </a:rPr>
              <a:t>2 Al </a:t>
            </a:r>
            <a:r>
              <a:rPr lang="nl-NL" sz="4000" dirty="0" smtClean="0">
                <a:latin typeface="Arial Black" pitchFamily="34" charset="0"/>
              </a:rPr>
              <a:t>+ </a:t>
            </a:r>
            <a:r>
              <a:rPr lang="nl-NL" sz="4000" dirty="0" smtClean="0">
                <a:solidFill>
                  <a:srgbClr val="00B050"/>
                </a:solidFill>
                <a:latin typeface="Arial Black" pitchFamily="34" charset="0"/>
              </a:rPr>
              <a:t>3 Cl  </a:t>
            </a:r>
            <a:r>
              <a:rPr lang="nl-NL" sz="4000" dirty="0" smtClean="0">
                <a:latin typeface="Arial Black" pitchFamily="34" charset="0"/>
              </a:rPr>
              <a:t>       </a:t>
            </a:r>
            <a:r>
              <a:rPr lang="nl-NL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2 </a:t>
            </a:r>
            <a:r>
              <a:rPr lang="nl-NL" sz="4000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AlCl</a:t>
            </a:r>
            <a:endParaRPr lang="nl-NL" sz="4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995936" y="692696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>
                <a:solidFill>
                  <a:srgbClr val="00B050"/>
                </a:solidFill>
                <a:latin typeface="Arial Black" pitchFamily="34" charset="0"/>
              </a:rPr>
              <a:t>2</a:t>
            </a:r>
            <a:endParaRPr lang="nl-NL" sz="36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7164288" y="692696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3</a:t>
            </a:r>
            <a:endParaRPr lang="nl-NL" sz="36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PIJL-RECHTS 5"/>
          <p:cNvSpPr/>
          <p:nvPr/>
        </p:nvSpPr>
        <p:spPr>
          <a:xfrm>
            <a:off x="4488379" y="620688"/>
            <a:ext cx="978408" cy="24231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1152961" y="1340768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FF0000"/>
                </a:solidFill>
              </a:rPr>
              <a:t>54,0 u</a:t>
            </a:r>
            <a:endParaRPr lang="nl-NL" sz="2800" b="1" dirty="0">
              <a:solidFill>
                <a:srgbClr val="FF0000"/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5833220" y="1340768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chemeClr val="accent1">
                    <a:lumMod val="75000"/>
                  </a:schemeClr>
                </a:solidFill>
              </a:rPr>
              <a:t>267,0 u</a:t>
            </a:r>
            <a:endParaRPr lang="nl-NL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152961" y="1882623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</a:rPr>
              <a:t>1,5 g</a:t>
            </a:r>
            <a:endParaRPr lang="nl-NL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3142309" y="1897668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Black" pitchFamily="34" charset="0"/>
              </a:rPr>
              <a:t>5,9 g</a:t>
            </a:r>
            <a:endParaRPr lang="nl-NL" sz="2800" b="1" dirty="0">
              <a:latin typeface="Arial Black" pitchFamily="34" charset="0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2952900" y="1340768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>
                <a:solidFill>
                  <a:srgbClr val="00B050"/>
                </a:solidFill>
              </a:rPr>
              <a:t>213,0 u</a:t>
            </a:r>
            <a:endParaRPr lang="nl-NL" sz="2800" b="1" dirty="0">
              <a:solidFill>
                <a:srgbClr val="00B050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6070384" y="1897668"/>
            <a:ext cx="123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7,4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38108" y="2582615"/>
            <a:ext cx="5062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Nu komt de tweede controle:</a:t>
            </a:r>
            <a:endParaRPr lang="nl-NL" sz="2800" dirty="0"/>
          </a:p>
        </p:txBody>
      </p:sp>
      <p:sp>
        <p:nvSpPr>
          <p:cNvPr id="16" name="Rechthoek 15"/>
          <p:cNvSpPr/>
          <p:nvPr/>
        </p:nvSpPr>
        <p:spPr>
          <a:xfrm>
            <a:off x="238108" y="3105835"/>
            <a:ext cx="8666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We controleren of </a:t>
            </a:r>
            <a:r>
              <a:rPr lang="nl-NL" sz="2800" dirty="0" smtClean="0"/>
              <a:t>de berekende massa’s goed </a:t>
            </a:r>
            <a:r>
              <a:rPr lang="nl-NL" sz="2800" dirty="0"/>
              <a:t>zijn.</a:t>
            </a:r>
          </a:p>
        </p:txBody>
      </p:sp>
      <p:sp>
        <p:nvSpPr>
          <p:cNvPr id="17" name="Rechthoek 16"/>
          <p:cNvSpPr/>
          <p:nvPr/>
        </p:nvSpPr>
        <p:spPr>
          <a:xfrm>
            <a:off x="225094" y="3621360"/>
            <a:ext cx="86908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700" dirty="0"/>
              <a:t>Tel alle </a:t>
            </a:r>
            <a:r>
              <a:rPr lang="nl-NL" sz="2700" dirty="0" smtClean="0"/>
              <a:t>massa’s </a:t>
            </a:r>
            <a:r>
              <a:rPr lang="nl-NL" sz="2700" dirty="0"/>
              <a:t>van </a:t>
            </a:r>
            <a:r>
              <a:rPr lang="nl-NL" sz="2700" b="1" dirty="0">
                <a:solidFill>
                  <a:srgbClr val="FF0000"/>
                </a:solidFill>
              </a:rPr>
              <a:t>de uitgangsstoffen </a:t>
            </a:r>
            <a:r>
              <a:rPr lang="nl-NL" sz="2700" dirty="0"/>
              <a:t>op.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1426120" y="4129191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</a:rPr>
              <a:t>1,5 g</a:t>
            </a:r>
            <a:endParaRPr lang="nl-NL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 flipH="1">
            <a:off x="2483768" y="4157321"/>
            <a:ext cx="327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+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854277" y="4149080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Black" pitchFamily="34" charset="0"/>
              </a:rPr>
              <a:t>5,9 g</a:t>
            </a:r>
            <a:endParaRPr lang="nl-NL" sz="2800" b="1" dirty="0">
              <a:latin typeface="Arial Black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995936" y="4149080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=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4414200" y="4149080"/>
            <a:ext cx="123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7,4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3" name="Rechthoek 22"/>
          <p:cNvSpPr/>
          <p:nvPr/>
        </p:nvSpPr>
        <p:spPr>
          <a:xfrm>
            <a:off x="225960" y="4632077"/>
            <a:ext cx="87029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700" dirty="0"/>
              <a:t>Tel </a:t>
            </a:r>
            <a:r>
              <a:rPr lang="nl-NL" sz="2700" dirty="0" smtClean="0"/>
              <a:t>alle massa’s </a:t>
            </a:r>
            <a:r>
              <a:rPr lang="nl-NL" sz="2700" dirty="0"/>
              <a:t>van </a:t>
            </a:r>
            <a:r>
              <a:rPr lang="nl-NL" sz="2700" b="1" dirty="0">
                <a:solidFill>
                  <a:srgbClr val="FF0000"/>
                </a:solidFill>
              </a:rPr>
              <a:t>de reactieproducten</a:t>
            </a:r>
            <a:r>
              <a:rPr lang="nl-NL" sz="2700" dirty="0"/>
              <a:t> op.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4427984" y="5085184"/>
            <a:ext cx="123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7,4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26" name="Rechthoek 25"/>
          <p:cNvSpPr/>
          <p:nvPr/>
        </p:nvSpPr>
        <p:spPr>
          <a:xfrm>
            <a:off x="250256" y="5515799"/>
            <a:ext cx="867866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700" dirty="0"/>
              <a:t>De uitkomsten moeten aan elkaar gelijk zijn.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2758016" y="6002124"/>
            <a:ext cx="123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7,4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4414200" y="6038421"/>
            <a:ext cx="123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7,4 g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3981009" y="6023630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=</a:t>
            </a:r>
            <a:endParaRPr lang="nl-NL" sz="2800" dirty="0">
              <a:latin typeface="Arial Black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 rot="19184597">
            <a:off x="2138437" y="3000463"/>
            <a:ext cx="49023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 pitchFamily="34" charset="0"/>
              </a:rPr>
              <a:t>KLAAR</a:t>
            </a:r>
            <a:endParaRPr lang="nl-NL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7005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4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5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7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1"/>
      <p:bldP spid="15" grpId="0"/>
      <p:bldP spid="16" grpId="0"/>
      <p:bldP spid="17" grpId="0"/>
      <p:bldP spid="18" grpId="0"/>
      <p:bldP spid="2" grpId="0"/>
      <p:bldP spid="20" grpId="0"/>
      <p:bldP spid="7" grpId="0"/>
      <p:bldP spid="22" grpId="0"/>
      <p:bldP spid="23" grpId="0"/>
      <p:bldP spid="25" grpId="0"/>
      <p:bldP spid="26" grpId="0"/>
      <p:bldP spid="30" grpId="0"/>
      <p:bldP spid="31" grpId="0"/>
      <p:bldP spid="34" grpId="0"/>
      <p:bldP spid="8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1974</TotalTime>
  <Words>833</Words>
  <Application>Microsoft Office PowerPoint</Application>
  <PresentationFormat>Diavoorstelling (4:3)</PresentationFormat>
  <Paragraphs>239</Paragraphs>
  <Slides>18</Slides>
  <Notes>0</Notes>
  <HiddenSlides>0</HiddenSlides>
  <MMClips>7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19" baseType="lpstr">
      <vt:lpstr>Slipstream</vt:lpstr>
      <vt:lpstr>Rekenen aan reacties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Beesel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Rekenen aan reacties</dc:title>
  <dc:creator>Hans Op het Roodt</dc:creator>
  <cp:lastModifiedBy>Hans Op het Roodt</cp:lastModifiedBy>
  <cp:revision>127</cp:revision>
  <dcterms:created xsi:type="dcterms:W3CDTF">2010-07-24T09:03:09Z</dcterms:created>
  <dcterms:modified xsi:type="dcterms:W3CDTF">2010-07-27T23:24:09Z</dcterms:modified>
</cp:coreProperties>
</file>