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4" r:id="rId3"/>
    <p:sldId id="267" r:id="rId4"/>
    <p:sldId id="265" r:id="rId5"/>
    <p:sldId id="266" r:id="rId6"/>
    <p:sldId id="268" r:id="rId7"/>
    <p:sldId id="271" r:id="rId8"/>
    <p:sldId id="272" r:id="rId9"/>
    <p:sldId id="273" r:id="rId10"/>
    <p:sldId id="270" r:id="rId11"/>
    <p:sldId id="269" r:id="rId12"/>
    <p:sldId id="274" r:id="rId13"/>
    <p:sldId id="276" r:id="rId14"/>
    <p:sldId id="275" r:id="rId15"/>
    <p:sldId id="277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9CF"/>
    <a:srgbClr val="FFFF99"/>
    <a:srgbClr val="08F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FF2BD-B4F3-4489-8571-0CA120E4103D}" type="datetimeFigureOut">
              <a:rPr lang="nl-NL" smtClean="0"/>
              <a:t>31-8-2010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0FEA1-4CBC-4DE4-BE8A-BD8E23ACD4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645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AA08-7D80-4F1A-B0CB-6007A7A2565A}" type="datetimeFigureOut">
              <a:rPr lang="nl-NL" smtClean="0"/>
              <a:t>31-8-2010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8B2-D0BA-4526-92F1-EC7B73AFE37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AA08-7D80-4F1A-B0CB-6007A7A2565A}" type="datetimeFigureOut">
              <a:rPr lang="nl-NL" smtClean="0"/>
              <a:t>31-8-2010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8B2-D0BA-4526-92F1-EC7B73AFE3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AA08-7D80-4F1A-B0CB-6007A7A2565A}" type="datetimeFigureOut">
              <a:rPr lang="nl-NL" smtClean="0"/>
              <a:t>31-8-2010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8B2-D0BA-4526-92F1-EC7B73AFE3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AA08-7D80-4F1A-B0CB-6007A7A2565A}" type="datetimeFigureOut">
              <a:rPr lang="nl-NL" smtClean="0"/>
              <a:t>31-8-2010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8B2-D0BA-4526-92F1-EC7B73AFE37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AA08-7D80-4F1A-B0CB-6007A7A2565A}" type="datetimeFigureOut">
              <a:rPr lang="nl-NL" smtClean="0"/>
              <a:t>31-8-2010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8B2-D0BA-4526-92F1-EC7B73AFE3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AA08-7D80-4F1A-B0CB-6007A7A2565A}" type="datetimeFigureOut">
              <a:rPr lang="nl-NL" smtClean="0"/>
              <a:t>31-8-2010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8B2-D0BA-4526-92F1-EC7B73AFE37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AA08-7D80-4F1A-B0CB-6007A7A2565A}" type="datetimeFigureOut">
              <a:rPr lang="nl-NL" smtClean="0"/>
              <a:t>31-8-2010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8B2-D0BA-4526-92F1-EC7B73AFE37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AA08-7D80-4F1A-B0CB-6007A7A2565A}" type="datetimeFigureOut">
              <a:rPr lang="nl-NL" smtClean="0"/>
              <a:t>31-8-2010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8B2-D0BA-4526-92F1-EC7B73AFE3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AA08-7D80-4F1A-B0CB-6007A7A2565A}" type="datetimeFigureOut">
              <a:rPr lang="nl-NL" smtClean="0"/>
              <a:t>31-8-2010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8B2-D0BA-4526-92F1-EC7B73AFE3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AA08-7D80-4F1A-B0CB-6007A7A2565A}" type="datetimeFigureOut">
              <a:rPr lang="nl-NL" smtClean="0"/>
              <a:t>31-8-2010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8B2-D0BA-4526-92F1-EC7B73AFE3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AA08-7D80-4F1A-B0CB-6007A7A2565A}" type="datetimeFigureOut">
              <a:rPr lang="nl-NL" smtClean="0"/>
              <a:t>31-8-2010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8B2-D0BA-4526-92F1-EC7B73AFE37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85AA08-7D80-4F1A-B0CB-6007A7A2565A}" type="datetimeFigureOut">
              <a:rPr lang="nl-NL" smtClean="0"/>
              <a:t>31-8-2010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0CB8B2-D0BA-4526-92F1-EC7B73AFE37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het.colorado.edu/en/simulation/soluble-salt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93838" y="5589588"/>
            <a:ext cx="6156325" cy="468312"/>
          </a:xfrm>
        </p:spPr>
        <p:txBody>
          <a:bodyPr/>
          <a:lstStyle/>
          <a:p>
            <a:r>
              <a:rPr lang="nl-NL" smtClean="0"/>
              <a:t>Sectie scheikunde – College Den Hulster - Venlo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575556" y="2708920"/>
            <a:ext cx="7956884" cy="97210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nl-NL" dirty="0" smtClean="0"/>
              <a:t>Oplossen en indampen.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0275481"/>
      </p:ext>
    </p:extLst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51" y="5796"/>
            <a:ext cx="9143999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51519" y="323073"/>
            <a:ext cx="76145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Zo nu weer zelf aan de slag.</a:t>
            </a:r>
          </a:p>
          <a:p>
            <a:r>
              <a:rPr lang="nl-NL" sz="2800" dirty="0" smtClean="0"/>
              <a:t>Geef de oplossingsreactievergelijking voor de </a:t>
            </a:r>
          </a:p>
          <a:p>
            <a:r>
              <a:rPr lang="nl-NL" sz="2800" dirty="0" smtClean="0"/>
              <a:t>volgende vier zouten:</a:t>
            </a:r>
            <a:endParaRPr lang="nl-NL" sz="2800" dirty="0"/>
          </a:p>
        </p:txBody>
      </p:sp>
      <p:sp>
        <p:nvSpPr>
          <p:cNvPr id="4" name="8-puntige ster 3"/>
          <p:cNvSpPr/>
          <p:nvPr/>
        </p:nvSpPr>
        <p:spPr>
          <a:xfrm>
            <a:off x="251519" y="1779146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1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5" name="8-puntige ster 4"/>
          <p:cNvSpPr/>
          <p:nvPr/>
        </p:nvSpPr>
        <p:spPr>
          <a:xfrm>
            <a:off x="251519" y="2876022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2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6" name="8-puntige ster 5"/>
          <p:cNvSpPr/>
          <p:nvPr/>
        </p:nvSpPr>
        <p:spPr>
          <a:xfrm>
            <a:off x="251519" y="4189730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8-puntige ster 6"/>
          <p:cNvSpPr/>
          <p:nvPr/>
        </p:nvSpPr>
        <p:spPr>
          <a:xfrm>
            <a:off x="251519" y="5402115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4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56958" y="1805568"/>
            <a:ext cx="2879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koperchloride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1007569" y="2328788"/>
            <a:ext cx="10550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/>
              <a:t>CuCl</a:t>
            </a:r>
            <a:r>
              <a:rPr lang="nl-NL" sz="2800" b="1" baseline="-25000" dirty="0"/>
              <a:t>2</a:t>
            </a:r>
            <a:endParaRPr lang="nl-NL" sz="2800" b="1" dirty="0"/>
          </a:p>
        </p:txBody>
      </p:sp>
      <p:sp>
        <p:nvSpPr>
          <p:cNvPr id="10" name="PIJL-RECHTS 9"/>
          <p:cNvSpPr/>
          <p:nvPr/>
        </p:nvSpPr>
        <p:spPr>
          <a:xfrm>
            <a:off x="2317166" y="2508068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907704" y="263691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sp>
        <p:nvSpPr>
          <p:cNvPr id="12" name="Tekstvak 11"/>
          <p:cNvSpPr txBox="1"/>
          <p:nvPr/>
        </p:nvSpPr>
        <p:spPr>
          <a:xfrm>
            <a:off x="3360179" y="2328788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Cu</a:t>
            </a:r>
            <a:r>
              <a:rPr lang="nl-NL" sz="2800" b="1" baseline="30000" dirty="0" smtClean="0"/>
              <a:t>2+</a:t>
            </a:r>
            <a:endParaRPr lang="nl-NL" sz="2800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4609388" y="232878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+</a:t>
            </a:r>
            <a:endParaRPr lang="nl-NL" sz="2800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4067344" y="263386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5004048" y="2302219"/>
            <a:ext cx="102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2 Cl</a:t>
            </a:r>
            <a:r>
              <a:rPr lang="nl-NL" sz="2800" b="1" baseline="30000" dirty="0" smtClean="0"/>
              <a:t>1-</a:t>
            </a:r>
            <a:endParaRPr lang="nl-NL" sz="28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5903548" y="2636912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195" y="5773910"/>
            <a:ext cx="724001" cy="866896"/>
          </a:xfrm>
          <a:prstGeom prst="rect">
            <a:avLst/>
          </a:prstGeom>
        </p:spPr>
      </p:pic>
      <p:sp>
        <p:nvSpPr>
          <p:cNvPr id="18" name="Tekstvak 17"/>
          <p:cNvSpPr txBox="1"/>
          <p:nvPr/>
        </p:nvSpPr>
        <p:spPr>
          <a:xfrm>
            <a:off x="956958" y="2898049"/>
            <a:ext cx="2966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zinkcarbonaat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1008094" y="3481844"/>
            <a:ext cx="1173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ZnCO</a:t>
            </a:r>
            <a:r>
              <a:rPr lang="nl-NL" sz="2800" b="1" baseline="-25000" dirty="0"/>
              <a:t>3</a:t>
            </a:r>
            <a:endParaRPr lang="nl-NL" sz="2800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062666" y="382039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sp>
        <p:nvSpPr>
          <p:cNvPr id="21" name="Tekstvak 20"/>
          <p:cNvSpPr txBox="1"/>
          <p:nvPr/>
        </p:nvSpPr>
        <p:spPr>
          <a:xfrm>
            <a:off x="4550078" y="378904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sp>
        <p:nvSpPr>
          <p:cNvPr id="22" name="PIJL-RECHTS 21"/>
          <p:cNvSpPr/>
          <p:nvPr/>
        </p:nvSpPr>
        <p:spPr>
          <a:xfrm>
            <a:off x="2516636" y="3655738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406668" y="3481844"/>
            <a:ext cx="1173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ZnCO</a:t>
            </a:r>
            <a:r>
              <a:rPr lang="nl-NL" sz="2800" b="1" baseline="-25000" dirty="0"/>
              <a:t>3</a:t>
            </a:r>
            <a:endParaRPr lang="nl-NL" sz="2800" b="1" dirty="0"/>
          </a:p>
        </p:txBody>
      </p:sp>
      <p:sp>
        <p:nvSpPr>
          <p:cNvPr id="24" name="Tekstvak 23"/>
          <p:cNvSpPr txBox="1"/>
          <p:nvPr/>
        </p:nvSpPr>
        <p:spPr>
          <a:xfrm>
            <a:off x="956958" y="4216152"/>
            <a:ext cx="3036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natriumsulfaat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1057131" y="4725144"/>
            <a:ext cx="1297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Na</a:t>
            </a:r>
            <a:r>
              <a:rPr lang="nl-NL" sz="2800" b="1" baseline="-25000" dirty="0" smtClean="0"/>
              <a:t>2</a:t>
            </a:r>
            <a:r>
              <a:rPr lang="nl-NL" sz="2800" dirty="0" smtClean="0"/>
              <a:t>SO</a:t>
            </a:r>
            <a:r>
              <a:rPr lang="nl-NL" sz="2800" b="1" baseline="-25000" dirty="0" smtClean="0"/>
              <a:t>4</a:t>
            </a:r>
            <a:endParaRPr lang="nl-NL" sz="2800" b="1" dirty="0"/>
          </a:p>
        </p:txBody>
      </p:sp>
      <p:sp>
        <p:nvSpPr>
          <p:cNvPr id="26" name="PIJL-RECHTS 25"/>
          <p:cNvSpPr/>
          <p:nvPr/>
        </p:nvSpPr>
        <p:spPr>
          <a:xfrm>
            <a:off x="2612638" y="4950710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2227611" y="50851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sp>
        <p:nvSpPr>
          <p:cNvPr id="28" name="Tekstvak 27"/>
          <p:cNvSpPr txBox="1"/>
          <p:nvPr/>
        </p:nvSpPr>
        <p:spPr>
          <a:xfrm>
            <a:off x="3507066" y="4740489"/>
            <a:ext cx="1176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2 Na</a:t>
            </a:r>
            <a:r>
              <a:rPr lang="nl-NL" sz="2800" b="1" baseline="30000" dirty="0" smtClean="0"/>
              <a:t>1+</a:t>
            </a:r>
            <a:endParaRPr lang="nl-NL" sz="2800" b="1" dirty="0"/>
          </a:p>
        </p:txBody>
      </p:sp>
      <p:sp>
        <p:nvSpPr>
          <p:cNvPr id="29" name="Tekstvak 28"/>
          <p:cNvSpPr txBox="1"/>
          <p:nvPr/>
        </p:nvSpPr>
        <p:spPr>
          <a:xfrm>
            <a:off x="4499992" y="504918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30" name="Tekstvak 29"/>
          <p:cNvSpPr txBox="1"/>
          <p:nvPr/>
        </p:nvSpPr>
        <p:spPr>
          <a:xfrm>
            <a:off x="6209882" y="504918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31" name="Tekstvak 30"/>
          <p:cNvSpPr txBox="1"/>
          <p:nvPr/>
        </p:nvSpPr>
        <p:spPr>
          <a:xfrm>
            <a:off x="4978896" y="476244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+</a:t>
            </a:r>
            <a:endParaRPr lang="nl-NL" sz="2800" b="1" dirty="0"/>
          </a:p>
        </p:txBody>
      </p:sp>
      <p:sp>
        <p:nvSpPr>
          <p:cNvPr id="32" name="Tekstvak 31"/>
          <p:cNvSpPr txBox="1"/>
          <p:nvPr/>
        </p:nvSpPr>
        <p:spPr>
          <a:xfrm>
            <a:off x="5348404" y="4741984"/>
            <a:ext cx="966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SO</a:t>
            </a:r>
            <a:r>
              <a:rPr lang="nl-NL" sz="2800" b="1" baseline="-25000" dirty="0" smtClean="0"/>
              <a:t>4</a:t>
            </a:r>
            <a:r>
              <a:rPr lang="nl-NL" sz="2800" b="1" baseline="30000" dirty="0"/>
              <a:t>2</a:t>
            </a:r>
            <a:r>
              <a:rPr lang="nl-NL" sz="2800" b="1" baseline="30000" dirty="0" smtClean="0"/>
              <a:t>-</a:t>
            </a:r>
            <a:endParaRPr lang="nl-NL" sz="2800" b="1" dirty="0"/>
          </a:p>
        </p:txBody>
      </p:sp>
      <p:sp>
        <p:nvSpPr>
          <p:cNvPr id="33" name="Tekstvak 32"/>
          <p:cNvSpPr txBox="1"/>
          <p:nvPr/>
        </p:nvSpPr>
        <p:spPr>
          <a:xfrm>
            <a:off x="968281" y="5409220"/>
            <a:ext cx="3758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magnesiumsulfide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1043608" y="5822104"/>
            <a:ext cx="792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err="1" smtClean="0"/>
              <a:t>MgS</a:t>
            </a:r>
            <a:endParaRPr lang="nl-NL" sz="2800" b="1" dirty="0"/>
          </a:p>
        </p:txBody>
      </p:sp>
      <p:sp>
        <p:nvSpPr>
          <p:cNvPr id="35" name="Tekstvak 34"/>
          <p:cNvSpPr txBox="1"/>
          <p:nvPr/>
        </p:nvSpPr>
        <p:spPr>
          <a:xfrm>
            <a:off x="1740388" y="616065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sp>
        <p:nvSpPr>
          <p:cNvPr id="36" name="PIJL-RECHTS 35"/>
          <p:cNvSpPr/>
          <p:nvPr/>
        </p:nvSpPr>
        <p:spPr>
          <a:xfrm>
            <a:off x="2236857" y="6013693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154506" y="5841268"/>
            <a:ext cx="898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Mg</a:t>
            </a:r>
            <a:r>
              <a:rPr lang="nl-NL" sz="2800" b="1" baseline="30000" dirty="0" smtClean="0"/>
              <a:t>2+</a:t>
            </a:r>
            <a:endParaRPr lang="nl-NL" sz="2800" b="1" dirty="0"/>
          </a:p>
        </p:txBody>
      </p:sp>
      <p:sp>
        <p:nvSpPr>
          <p:cNvPr id="38" name="Tekstvak 37"/>
          <p:cNvSpPr txBox="1"/>
          <p:nvPr/>
        </p:nvSpPr>
        <p:spPr>
          <a:xfrm>
            <a:off x="3887324" y="6152929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4482682" y="584126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+</a:t>
            </a:r>
            <a:endParaRPr lang="nl-NL" sz="2800" b="1" dirty="0"/>
          </a:p>
        </p:txBody>
      </p:sp>
      <p:sp>
        <p:nvSpPr>
          <p:cNvPr id="40" name="Tekstvak 39"/>
          <p:cNvSpPr txBox="1"/>
          <p:nvPr/>
        </p:nvSpPr>
        <p:spPr>
          <a:xfrm>
            <a:off x="4936617" y="583441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S</a:t>
            </a:r>
            <a:r>
              <a:rPr lang="nl-NL" sz="2800" b="1" baseline="30000" dirty="0" smtClean="0"/>
              <a:t>2-</a:t>
            </a:r>
            <a:endParaRPr lang="nl-NL" sz="2800" b="1" dirty="0"/>
          </a:p>
        </p:txBody>
      </p:sp>
      <p:sp>
        <p:nvSpPr>
          <p:cNvPr id="41" name="Tekstvak 40"/>
          <p:cNvSpPr txBox="1"/>
          <p:nvPr/>
        </p:nvSpPr>
        <p:spPr>
          <a:xfrm>
            <a:off x="5365815" y="6136713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11338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51" y="5796"/>
            <a:ext cx="9143999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10728" y="395082"/>
            <a:ext cx="89178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Indampen is het omgekeerde van oplossen. Men heeft</a:t>
            </a:r>
          </a:p>
          <a:p>
            <a:r>
              <a:rPr lang="nl-NL" sz="2800" dirty="0"/>
              <a:t>e</a:t>
            </a:r>
            <a:r>
              <a:rPr lang="nl-NL" sz="2800" dirty="0" smtClean="0"/>
              <a:t>en zoutoplossing en deze gaat men verwarmen zodat</a:t>
            </a:r>
          </a:p>
          <a:p>
            <a:r>
              <a:rPr lang="nl-NL" sz="2800" dirty="0"/>
              <a:t>h</a:t>
            </a:r>
            <a:r>
              <a:rPr lang="nl-NL" sz="2800" dirty="0" smtClean="0"/>
              <a:t>et water verdampt en het vaste zout achterblijft.</a:t>
            </a:r>
            <a:endParaRPr lang="nl-NL" sz="2800" dirty="0"/>
          </a:p>
        </p:txBody>
      </p:sp>
      <p:pic>
        <p:nvPicPr>
          <p:cNvPr id="1026" name="Picture 2" descr="http://krant.telegraaf.nl/krant/enverder/venster/reizen/fotos/reis.990529setubal.zoutwinn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61" y="1785224"/>
            <a:ext cx="7103159" cy="483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195" y="5773910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51" y="5796"/>
            <a:ext cx="9143999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51520" y="264978"/>
            <a:ext cx="5695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 reactie is dan ook omgekeerd: 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251520" y="1259178"/>
            <a:ext cx="6509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Het oplossen van koperchloride 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007569" y="2015409"/>
            <a:ext cx="10550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/>
              <a:t>CuCl</a:t>
            </a:r>
            <a:r>
              <a:rPr lang="nl-NL" sz="2800" b="1" baseline="-25000" dirty="0"/>
              <a:t>2</a:t>
            </a:r>
            <a:endParaRPr lang="nl-NL" sz="2800" b="1" dirty="0"/>
          </a:p>
        </p:txBody>
      </p:sp>
      <p:sp>
        <p:nvSpPr>
          <p:cNvPr id="6" name="PIJL-RECHTS 5"/>
          <p:cNvSpPr/>
          <p:nvPr/>
        </p:nvSpPr>
        <p:spPr>
          <a:xfrm>
            <a:off x="2317166" y="2194689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1907704" y="2323533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3360179" y="2015409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Cu</a:t>
            </a:r>
            <a:r>
              <a:rPr lang="nl-NL" sz="2800" b="1" baseline="30000" dirty="0" smtClean="0"/>
              <a:t>2+</a:t>
            </a:r>
            <a:endParaRPr lang="nl-NL" sz="28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4609388" y="2015409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+</a:t>
            </a:r>
            <a:endParaRPr lang="nl-NL" sz="2800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4067344" y="2320489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5004048" y="1988840"/>
            <a:ext cx="102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2 Cl</a:t>
            </a:r>
            <a:r>
              <a:rPr lang="nl-NL" sz="2800" b="1" baseline="30000" dirty="0" smtClean="0"/>
              <a:t>1-</a:t>
            </a:r>
            <a:endParaRPr lang="nl-NL" sz="2800" b="1" dirty="0"/>
          </a:p>
        </p:txBody>
      </p:sp>
      <p:sp>
        <p:nvSpPr>
          <p:cNvPr id="12" name="Tekstvak 11"/>
          <p:cNvSpPr txBox="1"/>
          <p:nvPr/>
        </p:nvSpPr>
        <p:spPr>
          <a:xfrm>
            <a:off x="5903548" y="2323533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251520" y="3897052"/>
            <a:ext cx="666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Het indampen van koperchloride 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007604" y="4643701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Cu</a:t>
            </a:r>
            <a:r>
              <a:rPr lang="nl-NL" sz="2800" b="1" baseline="30000" dirty="0" smtClean="0"/>
              <a:t>2+</a:t>
            </a:r>
            <a:endParaRPr lang="nl-NL" sz="2800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2256813" y="464370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+</a:t>
            </a:r>
            <a:endParaRPr lang="nl-NL" sz="28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1714769" y="4948781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2651473" y="4617132"/>
            <a:ext cx="102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2 Cl</a:t>
            </a:r>
            <a:r>
              <a:rPr lang="nl-NL" sz="2800" b="1" baseline="30000" dirty="0" smtClean="0"/>
              <a:t>1-</a:t>
            </a:r>
            <a:endParaRPr lang="nl-NL" sz="2800" b="1" dirty="0"/>
          </a:p>
        </p:txBody>
      </p:sp>
      <p:sp>
        <p:nvSpPr>
          <p:cNvPr id="18" name="Tekstvak 17"/>
          <p:cNvSpPr txBox="1"/>
          <p:nvPr/>
        </p:nvSpPr>
        <p:spPr>
          <a:xfrm>
            <a:off x="3550973" y="4951825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19" name="PIJL-RECHTS 18"/>
          <p:cNvSpPr/>
          <p:nvPr/>
        </p:nvSpPr>
        <p:spPr>
          <a:xfrm>
            <a:off x="4232826" y="4784121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076056" y="4565073"/>
            <a:ext cx="10550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/>
              <a:t>CuCl</a:t>
            </a:r>
            <a:r>
              <a:rPr lang="nl-NL" sz="2800" b="1" baseline="-25000" dirty="0"/>
              <a:t>2</a:t>
            </a:r>
            <a:endParaRPr lang="nl-NL" sz="2800" b="1" dirty="0"/>
          </a:p>
        </p:txBody>
      </p:sp>
      <p:sp>
        <p:nvSpPr>
          <p:cNvPr id="21" name="Tekstvak 20"/>
          <p:cNvSpPr txBox="1"/>
          <p:nvPr/>
        </p:nvSpPr>
        <p:spPr>
          <a:xfrm>
            <a:off x="5976191" y="487319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pic>
        <p:nvPicPr>
          <p:cNvPr id="22" name="Afbeelding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195" y="5773910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66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" y="5796"/>
            <a:ext cx="9143999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51519" y="323073"/>
            <a:ext cx="79640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Zo nu weer zelf aan de slag.</a:t>
            </a:r>
          </a:p>
          <a:p>
            <a:r>
              <a:rPr lang="nl-NL" sz="2800" dirty="0" smtClean="0"/>
              <a:t>Geef de indampingsreactievergelijking voor de </a:t>
            </a:r>
          </a:p>
          <a:p>
            <a:r>
              <a:rPr lang="nl-NL" sz="2800" dirty="0" smtClean="0"/>
              <a:t>volgende vier </a:t>
            </a:r>
            <a:r>
              <a:rPr lang="nl-NL" sz="2800" dirty="0" err="1" smtClean="0"/>
              <a:t>zout-oplossingen</a:t>
            </a:r>
            <a:r>
              <a:rPr lang="nl-NL" sz="2800" dirty="0" smtClean="0"/>
              <a:t>:</a:t>
            </a:r>
            <a:endParaRPr lang="nl-NL" sz="2800" dirty="0"/>
          </a:p>
        </p:txBody>
      </p:sp>
      <p:sp>
        <p:nvSpPr>
          <p:cNvPr id="7" name="8-puntige ster 6"/>
          <p:cNvSpPr/>
          <p:nvPr/>
        </p:nvSpPr>
        <p:spPr>
          <a:xfrm>
            <a:off x="251519" y="1779146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1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8" name="8-puntige ster 7"/>
          <p:cNvSpPr/>
          <p:nvPr/>
        </p:nvSpPr>
        <p:spPr>
          <a:xfrm>
            <a:off x="251519" y="2876022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2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9" name="8-puntige ster 8"/>
          <p:cNvSpPr/>
          <p:nvPr/>
        </p:nvSpPr>
        <p:spPr>
          <a:xfrm>
            <a:off x="251519" y="4189730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8-puntige ster 9"/>
          <p:cNvSpPr/>
          <p:nvPr/>
        </p:nvSpPr>
        <p:spPr>
          <a:xfrm>
            <a:off x="251519" y="5402115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4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956958" y="1805568"/>
            <a:ext cx="5676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latin typeface="Arial Black" pitchFamily="34" charset="0"/>
              </a:rPr>
              <a:t>a</a:t>
            </a:r>
            <a:r>
              <a:rPr lang="nl-NL" sz="2800" dirty="0" smtClean="0">
                <a:latin typeface="Arial Black" pitchFamily="34" charset="0"/>
              </a:rPr>
              <a:t>mmoniumsulfaat-oplossing</a:t>
            </a:r>
            <a:endParaRPr lang="nl-NL" sz="2800" dirty="0">
              <a:latin typeface="Arial Black" pitchFamily="34" charset="0"/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195" y="5773910"/>
            <a:ext cx="724001" cy="866896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956958" y="2898049"/>
            <a:ext cx="5812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latin typeface="Arial Black" pitchFamily="34" charset="0"/>
              </a:rPr>
              <a:t>a</a:t>
            </a:r>
            <a:r>
              <a:rPr lang="nl-NL" sz="2800" dirty="0" smtClean="0">
                <a:latin typeface="Arial Black" pitchFamily="34" charset="0"/>
              </a:rPr>
              <a:t>luminiumbromide-oplossing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956958" y="4216152"/>
            <a:ext cx="4985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latin typeface="Arial Black" pitchFamily="34" charset="0"/>
              </a:rPr>
              <a:t>k</a:t>
            </a:r>
            <a:r>
              <a:rPr lang="nl-NL" sz="2800" dirty="0" smtClean="0">
                <a:latin typeface="Arial Black" pitchFamily="34" charset="0"/>
              </a:rPr>
              <a:t>wik(II)nitraat-oplossing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968281" y="5409220"/>
            <a:ext cx="5478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kaliumcarbonaat-oplossing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2773184" y="222170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+</a:t>
            </a:r>
            <a:endParaRPr lang="nl-NL" sz="2800" b="1" dirty="0"/>
          </a:p>
        </p:txBody>
      </p:sp>
      <p:sp>
        <p:nvSpPr>
          <p:cNvPr id="27" name="Tekstvak 26"/>
          <p:cNvSpPr txBox="1"/>
          <p:nvPr/>
        </p:nvSpPr>
        <p:spPr>
          <a:xfrm>
            <a:off x="3209025" y="2257708"/>
            <a:ext cx="966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SO</a:t>
            </a:r>
            <a:r>
              <a:rPr lang="nl-NL" sz="2800" b="1" baseline="-25000" dirty="0" smtClean="0"/>
              <a:t>4</a:t>
            </a:r>
            <a:r>
              <a:rPr lang="nl-NL" sz="2800" b="1" baseline="30000" dirty="0"/>
              <a:t>2</a:t>
            </a:r>
            <a:r>
              <a:rPr lang="nl-NL" sz="2800" b="1" baseline="30000" dirty="0" smtClean="0"/>
              <a:t>-</a:t>
            </a:r>
            <a:endParaRPr lang="nl-NL" sz="2800" b="1" dirty="0"/>
          </a:p>
        </p:txBody>
      </p:sp>
      <p:sp>
        <p:nvSpPr>
          <p:cNvPr id="29" name="Tekstvak 28"/>
          <p:cNvSpPr txBox="1"/>
          <p:nvPr/>
        </p:nvSpPr>
        <p:spPr>
          <a:xfrm>
            <a:off x="3923928" y="262762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30" name="Tekstvak 29"/>
          <p:cNvSpPr txBox="1"/>
          <p:nvPr/>
        </p:nvSpPr>
        <p:spPr>
          <a:xfrm>
            <a:off x="2231140" y="262762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31" name="Tekstvak 30"/>
          <p:cNvSpPr txBox="1"/>
          <p:nvPr/>
        </p:nvSpPr>
        <p:spPr>
          <a:xfrm>
            <a:off x="1151925" y="2257708"/>
            <a:ext cx="1348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2 NH</a:t>
            </a:r>
            <a:r>
              <a:rPr lang="nl-NL" sz="2800" baseline="-25000" dirty="0" smtClean="0"/>
              <a:t>4</a:t>
            </a:r>
            <a:r>
              <a:rPr lang="nl-NL" sz="2800" b="1" baseline="30000" dirty="0" smtClean="0"/>
              <a:t>1+</a:t>
            </a:r>
            <a:endParaRPr lang="nl-NL" sz="2800" b="1" dirty="0"/>
          </a:p>
        </p:txBody>
      </p:sp>
      <p:sp>
        <p:nvSpPr>
          <p:cNvPr id="32" name="Tekstvak 31"/>
          <p:cNvSpPr txBox="1"/>
          <p:nvPr/>
        </p:nvSpPr>
        <p:spPr>
          <a:xfrm>
            <a:off x="7200292" y="261824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sp>
        <p:nvSpPr>
          <p:cNvPr id="33" name="Tekstvak 32"/>
          <p:cNvSpPr txBox="1"/>
          <p:nvPr/>
        </p:nvSpPr>
        <p:spPr>
          <a:xfrm>
            <a:off x="5544108" y="2240868"/>
            <a:ext cx="1731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(NH</a:t>
            </a:r>
            <a:r>
              <a:rPr lang="nl-NL" sz="2800" baseline="-25000" dirty="0" smtClean="0"/>
              <a:t>4</a:t>
            </a:r>
            <a:r>
              <a:rPr lang="nl-NL" sz="2800" dirty="0" smtClean="0"/>
              <a:t>)</a:t>
            </a:r>
            <a:r>
              <a:rPr lang="nl-NL" sz="2800" b="1" baseline="-25000" dirty="0" smtClean="0"/>
              <a:t>2</a:t>
            </a:r>
            <a:r>
              <a:rPr lang="nl-NL" sz="2800" dirty="0" smtClean="0"/>
              <a:t>SO</a:t>
            </a:r>
            <a:r>
              <a:rPr lang="nl-NL" sz="2800" b="1" baseline="-25000" dirty="0" smtClean="0"/>
              <a:t>4</a:t>
            </a:r>
            <a:endParaRPr lang="nl-NL" sz="2800" b="1" dirty="0"/>
          </a:p>
        </p:txBody>
      </p:sp>
      <p:sp>
        <p:nvSpPr>
          <p:cNvPr id="35" name="PIJL-RECHTS 34"/>
          <p:cNvSpPr/>
          <p:nvPr/>
        </p:nvSpPr>
        <p:spPr>
          <a:xfrm>
            <a:off x="4608004" y="2436988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1151620" y="3452086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</a:t>
            </a:r>
            <a:r>
              <a:rPr lang="nl-NL" sz="2800" b="1" baseline="30000" dirty="0" smtClean="0"/>
              <a:t>3</a:t>
            </a:r>
            <a:r>
              <a:rPr lang="nl-NL" sz="2800" b="1" baseline="30000" dirty="0" smtClean="0"/>
              <a:t>+</a:t>
            </a:r>
            <a:endParaRPr lang="nl-NL" sz="2800" b="1" dirty="0"/>
          </a:p>
        </p:txBody>
      </p:sp>
      <p:sp>
        <p:nvSpPr>
          <p:cNvPr id="22" name="Tekstvak 21"/>
          <p:cNvSpPr txBox="1"/>
          <p:nvPr/>
        </p:nvSpPr>
        <p:spPr>
          <a:xfrm>
            <a:off x="1626269" y="379064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23" name="Tekstvak 22"/>
          <p:cNvSpPr txBox="1"/>
          <p:nvPr/>
        </p:nvSpPr>
        <p:spPr>
          <a:xfrm>
            <a:off x="2231140" y="34347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+</a:t>
            </a:r>
            <a:endParaRPr lang="nl-NL" sz="2800" b="1" dirty="0"/>
          </a:p>
        </p:txBody>
      </p:sp>
      <p:sp>
        <p:nvSpPr>
          <p:cNvPr id="24" name="Tekstvak 23"/>
          <p:cNvSpPr txBox="1"/>
          <p:nvPr/>
        </p:nvSpPr>
        <p:spPr>
          <a:xfrm>
            <a:off x="2736545" y="3421269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3 Br</a:t>
            </a:r>
            <a:r>
              <a:rPr lang="nl-NL" sz="2800" b="1" baseline="30000" dirty="0" smtClean="0"/>
              <a:t>1</a:t>
            </a:r>
            <a:r>
              <a:rPr lang="nl-NL" sz="2800" b="1" baseline="30000" dirty="0" smtClean="0"/>
              <a:t>-</a:t>
            </a:r>
            <a:endParaRPr lang="nl-NL" sz="2800" b="1" dirty="0"/>
          </a:p>
        </p:txBody>
      </p:sp>
      <p:sp>
        <p:nvSpPr>
          <p:cNvPr id="25" name="Tekstvak 24"/>
          <p:cNvSpPr txBox="1"/>
          <p:nvPr/>
        </p:nvSpPr>
        <p:spPr>
          <a:xfrm>
            <a:off x="3491880" y="377335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28" name="PIJL-RECHTS 27"/>
          <p:cNvSpPr/>
          <p:nvPr/>
        </p:nvSpPr>
        <p:spPr>
          <a:xfrm>
            <a:off x="4282026" y="3631366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5220072" y="3434733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AlBr</a:t>
            </a:r>
            <a:r>
              <a:rPr lang="nl-NL" sz="2800" b="1" baseline="-25000" dirty="0" smtClean="0"/>
              <a:t>3</a:t>
            </a:r>
            <a:endParaRPr lang="nl-NL" sz="2800" b="1" dirty="0"/>
          </a:p>
        </p:txBody>
      </p:sp>
      <p:sp>
        <p:nvSpPr>
          <p:cNvPr id="36" name="Tekstvak 35"/>
          <p:cNvSpPr txBox="1"/>
          <p:nvPr/>
        </p:nvSpPr>
        <p:spPr>
          <a:xfrm>
            <a:off x="6134254" y="377328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sp>
        <p:nvSpPr>
          <p:cNvPr id="37" name="Tekstvak 36"/>
          <p:cNvSpPr txBox="1"/>
          <p:nvPr/>
        </p:nvSpPr>
        <p:spPr>
          <a:xfrm>
            <a:off x="1187624" y="4765794"/>
            <a:ext cx="878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Hg</a:t>
            </a:r>
            <a:r>
              <a:rPr lang="nl-NL" sz="2800" b="1" baseline="30000" dirty="0" smtClean="0"/>
              <a:t>2</a:t>
            </a:r>
            <a:r>
              <a:rPr lang="nl-NL" sz="2800" b="1" baseline="30000" dirty="0" smtClean="0"/>
              <a:t>+</a:t>
            </a:r>
            <a:endParaRPr lang="nl-NL" sz="2800" b="1" dirty="0"/>
          </a:p>
        </p:txBody>
      </p:sp>
      <p:sp>
        <p:nvSpPr>
          <p:cNvPr id="38" name="Tekstvak 37"/>
          <p:cNvSpPr txBox="1"/>
          <p:nvPr/>
        </p:nvSpPr>
        <p:spPr>
          <a:xfrm>
            <a:off x="1151925" y="6117586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2 K</a:t>
            </a:r>
            <a:r>
              <a:rPr lang="nl-NL" sz="2800" b="1" baseline="30000" dirty="0" smtClean="0"/>
              <a:t>1</a:t>
            </a:r>
            <a:r>
              <a:rPr lang="nl-NL" sz="2800" b="1" baseline="30000" dirty="0" smtClean="0"/>
              <a:t>+</a:t>
            </a:r>
            <a:endParaRPr lang="nl-NL" sz="2800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1835096" y="503988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40" name="Tekstvak 39"/>
          <p:cNvSpPr txBox="1"/>
          <p:nvPr/>
        </p:nvSpPr>
        <p:spPr>
          <a:xfrm>
            <a:off x="1907104" y="645614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41" name="Tekstvak 40"/>
          <p:cNvSpPr txBox="1"/>
          <p:nvPr/>
        </p:nvSpPr>
        <p:spPr>
          <a:xfrm>
            <a:off x="2413144" y="476579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+</a:t>
            </a:r>
            <a:endParaRPr lang="nl-NL" sz="2800" b="1" dirty="0"/>
          </a:p>
        </p:txBody>
      </p:sp>
      <p:sp>
        <p:nvSpPr>
          <p:cNvPr id="42" name="Tekstvak 41"/>
          <p:cNvSpPr txBox="1"/>
          <p:nvPr/>
        </p:nvSpPr>
        <p:spPr>
          <a:xfrm>
            <a:off x="2483768" y="611758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+</a:t>
            </a:r>
            <a:endParaRPr lang="nl-NL" sz="2800" b="1" dirty="0"/>
          </a:p>
        </p:txBody>
      </p:sp>
      <p:sp>
        <p:nvSpPr>
          <p:cNvPr id="43" name="Tekstvak 42"/>
          <p:cNvSpPr txBox="1"/>
          <p:nvPr/>
        </p:nvSpPr>
        <p:spPr>
          <a:xfrm>
            <a:off x="2864887" y="4765794"/>
            <a:ext cx="1317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2 N</a:t>
            </a:r>
            <a:r>
              <a:rPr lang="nl-NL" sz="2800" dirty="0" smtClean="0"/>
              <a:t>O</a:t>
            </a:r>
            <a:r>
              <a:rPr lang="nl-NL" sz="2800" b="1" baseline="-25000" dirty="0" smtClean="0"/>
              <a:t>3</a:t>
            </a:r>
            <a:r>
              <a:rPr lang="nl-NL" sz="2800" b="1" baseline="30000" dirty="0" smtClean="0"/>
              <a:t>1</a:t>
            </a:r>
            <a:r>
              <a:rPr lang="nl-NL" sz="2800" b="1" baseline="30000" dirty="0" smtClean="0"/>
              <a:t>-</a:t>
            </a:r>
            <a:endParaRPr lang="nl-NL" sz="2800" b="1" dirty="0"/>
          </a:p>
        </p:txBody>
      </p:sp>
      <p:sp>
        <p:nvSpPr>
          <p:cNvPr id="44" name="Tekstvak 43"/>
          <p:cNvSpPr txBox="1"/>
          <p:nvPr/>
        </p:nvSpPr>
        <p:spPr>
          <a:xfrm>
            <a:off x="2951323" y="6117586"/>
            <a:ext cx="1008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C</a:t>
            </a:r>
            <a:r>
              <a:rPr lang="nl-NL" sz="2800" dirty="0" smtClean="0"/>
              <a:t>O</a:t>
            </a:r>
            <a:r>
              <a:rPr lang="nl-NL" sz="2800" b="1" baseline="-25000" dirty="0"/>
              <a:t>3</a:t>
            </a:r>
            <a:r>
              <a:rPr lang="nl-NL" sz="2800" b="1" baseline="30000" dirty="0" smtClean="0"/>
              <a:t>2-</a:t>
            </a:r>
            <a:endParaRPr lang="nl-NL" sz="2800" b="1" dirty="0"/>
          </a:p>
        </p:txBody>
      </p:sp>
      <p:sp>
        <p:nvSpPr>
          <p:cNvPr id="45" name="Tekstvak 44"/>
          <p:cNvSpPr txBox="1"/>
          <p:nvPr/>
        </p:nvSpPr>
        <p:spPr>
          <a:xfrm>
            <a:off x="3923328" y="5032783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46" name="Tekstvak 45"/>
          <p:cNvSpPr txBox="1"/>
          <p:nvPr/>
        </p:nvSpPr>
        <p:spPr>
          <a:xfrm>
            <a:off x="3743308" y="6447199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47" name="PIJL-RECHTS 46"/>
          <p:cNvSpPr/>
          <p:nvPr/>
        </p:nvSpPr>
        <p:spPr>
          <a:xfrm>
            <a:off x="4570058" y="4945074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PIJL-RECHTS 47"/>
          <p:cNvSpPr/>
          <p:nvPr/>
        </p:nvSpPr>
        <p:spPr>
          <a:xfrm>
            <a:off x="4462046" y="6296866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kstvak 48"/>
          <p:cNvSpPr txBox="1"/>
          <p:nvPr/>
        </p:nvSpPr>
        <p:spPr>
          <a:xfrm>
            <a:off x="5479338" y="4765794"/>
            <a:ext cx="1612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Hg(N</a:t>
            </a:r>
            <a:r>
              <a:rPr lang="nl-NL" sz="2800" dirty="0" smtClean="0"/>
              <a:t>O</a:t>
            </a:r>
            <a:r>
              <a:rPr lang="nl-NL" sz="2800" b="1" baseline="-25000" dirty="0" smtClean="0"/>
              <a:t>3</a:t>
            </a:r>
            <a:r>
              <a:rPr lang="nl-NL" sz="2800" b="1" dirty="0" smtClean="0"/>
              <a:t>)</a:t>
            </a:r>
            <a:r>
              <a:rPr lang="nl-NL" sz="2800" b="1" baseline="-25000" dirty="0" smtClean="0"/>
              <a:t>2</a:t>
            </a:r>
            <a:endParaRPr lang="nl-NL" sz="2800" b="1" dirty="0"/>
          </a:p>
        </p:txBody>
      </p:sp>
      <p:sp>
        <p:nvSpPr>
          <p:cNvPr id="50" name="Tekstvak 49"/>
          <p:cNvSpPr txBox="1"/>
          <p:nvPr/>
        </p:nvSpPr>
        <p:spPr>
          <a:xfrm>
            <a:off x="5496996" y="6129300"/>
            <a:ext cx="1127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K</a:t>
            </a:r>
            <a:r>
              <a:rPr lang="nl-NL" sz="2800" b="1" baseline="-25000" dirty="0" smtClean="0"/>
              <a:t>2</a:t>
            </a:r>
            <a:r>
              <a:rPr lang="nl-NL" sz="2800" dirty="0" smtClean="0"/>
              <a:t>C</a:t>
            </a:r>
            <a:r>
              <a:rPr lang="nl-NL" sz="2800" dirty="0" smtClean="0"/>
              <a:t>O</a:t>
            </a:r>
            <a:r>
              <a:rPr lang="nl-NL" sz="2800" b="1" baseline="-25000" dirty="0"/>
              <a:t>3</a:t>
            </a:r>
            <a:endParaRPr lang="nl-NL" sz="2800" b="1" dirty="0"/>
          </a:p>
        </p:txBody>
      </p:sp>
      <p:sp>
        <p:nvSpPr>
          <p:cNvPr id="51" name="Tekstvak 50"/>
          <p:cNvSpPr txBox="1"/>
          <p:nvPr/>
        </p:nvSpPr>
        <p:spPr>
          <a:xfrm>
            <a:off x="6998350" y="503988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sp>
        <p:nvSpPr>
          <p:cNvPr id="52" name="Tekstvak 51"/>
          <p:cNvSpPr txBox="1"/>
          <p:nvPr/>
        </p:nvSpPr>
        <p:spPr>
          <a:xfrm>
            <a:off x="6566302" y="645614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9269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 animBg="1"/>
      <p:bldP spid="10" grpId="0" animBg="1"/>
      <p:bldP spid="11" grpId="0"/>
      <p:bldP spid="13" grpId="0"/>
      <p:bldP spid="14" grpId="0"/>
      <p:bldP spid="1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5" grpId="0" animBg="1"/>
      <p:bldP spid="21" grpId="0"/>
      <p:bldP spid="22" grpId="0"/>
      <p:bldP spid="23" grpId="0"/>
      <p:bldP spid="24" grpId="0"/>
      <p:bldP spid="25" grpId="0"/>
      <p:bldP spid="28" grpId="0" animBg="1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 animBg="1"/>
      <p:bldP spid="49" grpId="0"/>
      <p:bldP spid="50" grpId="0"/>
      <p:bldP spid="51" grpId="0"/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708" y="188640"/>
            <a:ext cx="5515333" cy="5977698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2231740" y="831439"/>
            <a:ext cx="17780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  Heb je</a:t>
            </a:r>
          </a:p>
          <a:p>
            <a:r>
              <a:rPr lang="nl-NL" sz="2400" b="1" dirty="0"/>
              <a:t>e</a:t>
            </a:r>
            <a:r>
              <a:rPr lang="nl-NL" sz="2400" b="1" dirty="0" smtClean="0"/>
              <a:t>xtra werk</a:t>
            </a:r>
          </a:p>
          <a:p>
            <a:r>
              <a:rPr lang="nl-NL" sz="2400" b="1" dirty="0" smtClean="0"/>
              <a:t> gevraagd ?</a:t>
            </a:r>
            <a:endParaRPr lang="nl-NL" sz="24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265611" y="646773"/>
            <a:ext cx="29706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      Nee, dit is zo</a:t>
            </a:r>
          </a:p>
          <a:p>
            <a:r>
              <a:rPr lang="nl-NL" sz="2400" dirty="0" smtClean="0"/>
              <a:t>  makkelijk ik maak </a:t>
            </a:r>
          </a:p>
          <a:p>
            <a:r>
              <a:rPr lang="nl-NL" sz="2400" dirty="0" smtClean="0"/>
              <a:t>    zeker een goed  </a:t>
            </a:r>
          </a:p>
          <a:p>
            <a:r>
              <a:rPr lang="nl-NL" sz="2400" dirty="0"/>
              <a:t> </a:t>
            </a:r>
            <a:r>
              <a:rPr lang="nl-NL" sz="2400" dirty="0" smtClean="0"/>
              <a:t>       proefwerk.</a:t>
            </a:r>
            <a:endParaRPr lang="nl-NL" sz="24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195" y="5773910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1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1156648"/>
            <a:ext cx="3064296" cy="525308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848" y="260648"/>
            <a:ext cx="4783033" cy="205222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031940" y="679594"/>
            <a:ext cx="37401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Alleen een slimmerik</a:t>
            </a:r>
          </a:p>
          <a:p>
            <a:r>
              <a:rPr lang="nl-NL" sz="2800" b="1" dirty="0" smtClean="0"/>
              <a:t> vraagt extra werk!!</a:t>
            </a:r>
            <a:endParaRPr lang="nl-NL" sz="2800" b="1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968" y="5793745"/>
            <a:ext cx="8001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4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hthoek 59"/>
          <p:cNvSpPr/>
          <p:nvPr/>
        </p:nvSpPr>
        <p:spPr>
          <a:xfrm>
            <a:off x="1602799" y="1875003"/>
            <a:ext cx="658699" cy="314010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" y="8620"/>
            <a:ext cx="9143999" cy="685800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85661" y="5589240"/>
            <a:ext cx="8950835" cy="118813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215516" y="152636"/>
            <a:ext cx="88296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In deze BINAS-tabel staan verschillende letters, deze </a:t>
            </a:r>
          </a:p>
          <a:p>
            <a:r>
              <a:rPr lang="nl-NL" sz="2800" dirty="0"/>
              <a:t>h</a:t>
            </a:r>
            <a:r>
              <a:rPr lang="nl-NL" sz="2800" dirty="0" smtClean="0"/>
              <a:t>ebben een bepaalde betekenis:</a:t>
            </a:r>
            <a:endParaRPr lang="nl-NL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620688"/>
            <a:ext cx="8532948" cy="491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hoek 5"/>
          <p:cNvSpPr/>
          <p:nvPr/>
        </p:nvSpPr>
        <p:spPr>
          <a:xfrm>
            <a:off x="935596" y="944723"/>
            <a:ext cx="648072" cy="62706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2249845" y="954368"/>
            <a:ext cx="6570627" cy="611027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935596" y="2204864"/>
            <a:ext cx="648072" cy="288032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2261499" y="1565395"/>
            <a:ext cx="1958338" cy="927501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2249845" y="3414029"/>
            <a:ext cx="648072" cy="2131511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2915335" y="3719903"/>
            <a:ext cx="656429" cy="1825638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3571763" y="4005064"/>
            <a:ext cx="648073" cy="627658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3571765" y="4905163"/>
            <a:ext cx="648072" cy="640377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878034" y="1552456"/>
            <a:ext cx="1332148" cy="31973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544108" y="3717032"/>
            <a:ext cx="648072" cy="1828508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7518221" y="1565395"/>
            <a:ext cx="648072" cy="398014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8150020" y="1582631"/>
            <a:ext cx="648072" cy="930611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8166293" y="2779333"/>
            <a:ext cx="648072" cy="308279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8166293" y="3414029"/>
            <a:ext cx="648072" cy="2131510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935596" y="2779333"/>
            <a:ext cx="648072" cy="308282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259167" y="5589240"/>
            <a:ext cx="3196709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0070C0"/>
                </a:solidFill>
              </a:rPr>
              <a:t>g = goed oplosbaar</a:t>
            </a:r>
            <a:endParaRPr lang="nl-NL" sz="2800" dirty="0">
              <a:solidFill>
                <a:srgbClr val="0070C0"/>
              </a:solidFill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935595" y="3696781"/>
            <a:ext cx="1325903" cy="1848757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/>
          <p:cNvSpPr/>
          <p:nvPr/>
        </p:nvSpPr>
        <p:spPr>
          <a:xfrm>
            <a:off x="1598547" y="2492895"/>
            <a:ext cx="662951" cy="1203885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/>
          <p:cNvSpPr/>
          <p:nvPr/>
        </p:nvSpPr>
        <p:spPr>
          <a:xfrm>
            <a:off x="2249845" y="2492896"/>
            <a:ext cx="1321920" cy="308282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/>
          <p:cNvSpPr/>
          <p:nvPr/>
        </p:nvSpPr>
        <p:spPr>
          <a:xfrm>
            <a:off x="2231740" y="3105745"/>
            <a:ext cx="1321918" cy="323401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3571762" y="2515569"/>
            <a:ext cx="1972345" cy="913578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>
            <a:off x="3571764" y="3388499"/>
            <a:ext cx="1306269" cy="331404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4219836" y="3696781"/>
            <a:ext cx="648072" cy="308282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4867907" y="1872191"/>
            <a:ext cx="676199" cy="643378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/>
          <p:cNvSpPr/>
          <p:nvPr/>
        </p:nvSpPr>
        <p:spPr>
          <a:xfrm>
            <a:off x="6192179" y="1875003"/>
            <a:ext cx="1326041" cy="1844899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/>
          <p:cNvSpPr/>
          <p:nvPr/>
        </p:nvSpPr>
        <p:spPr>
          <a:xfrm>
            <a:off x="5544108" y="2194739"/>
            <a:ext cx="648072" cy="308282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/>
          <p:cNvSpPr/>
          <p:nvPr/>
        </p:nvSpPr>
        <p:spPr>
          <a:xfrm>
            <a:off x="5535158" y="2775643"/>
            <a:ext cx="648072" cy="653504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hoek 37"/>
          <p:cNvSpPr/>
          <p:nvPr/>
        </p:nvSpPr>
        <p:spPr>
          <a:xfrm>
            <a:off x="4233898" y="4318893"/>
            <a:ext cx="644135" cy="586270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4896036" y="4303746"/>
            <a:ext cx="648072" cy="308282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/>
          <p:cNvSpPr/>
          <p:nvPr/>
        </p:nvSpPr>
        <p:spPr>
          <a:xfrm>
            <a:off x="4896036" y="3696781"/>
            <a:ext cx="648072" cy="308282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/>
          <p:cNvSpPr/>
          <p:nvPr/>
        </p:nvSpPr>
        <p:spPr>
          <a:xfrm>
            <a:off x="4881970" y="4905163"/>
            <a:ext cx="648072" cy="308282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4219834" y="5213444"/>
            <a:ext cx="1324271" cy="332093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6841306" y="3696781"/>
            <a:ext cx="676913" cy="1848756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6205995" y="4303746"/>
            <a:ext cx="648072" cy="308282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/>
          <p:cNvSpPr/>
          <p:nvPr/>
        </p:nvSpPr>
        <p:spPr>
          <a:xfrm>
            <a:off x="6210182" y="4915327"/>
            <a:ext cx="631124" cy="630210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/>
          <p:cNvSpPr txBox="1"/>
          <p:nvPr/>
        </p:nvSpPr>
        <p:spPr>
          <a:xfrm>
            <a:off x="277284" y="5938370"/>
            <a:ext cx="3358612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s</a:t>
            </a:r>
            <a:r>
              <a:rPr lang="nl-NL" sz="2800" dirty="0" smtClean="0">
                <a:solidFill>
                  <a:srgbClr val="FF0000"/>
                </a:solidFill>
              </a:rPr>
              <a:t> = slecht oplosbaar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48" name="Rechthoek 47"/>
          <p:cNvSpPr/>
          <p:nvPr/>
        </p:nvSpPr>
        <p:spPr>
          <a:xfrm>
            <a:off x="935596" y="1875004"/>
            <a:ext cx="662950" cy="31887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2265749" y="2788859"/>
            <a:ext cx="1306016" cy="31887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Rechthoek 49"/>
          <p:cNvSpPr/>
          <p:nvPr/>
        </p:nvSpPr>
        <p:spPr>
          <a:xfrm>
            <a:off x="4224898" y="1875004"/>
            <a:ext cx="671138" cy="62801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Rechthoek 50"/>
          <p:cNvSpPr/>
          <p:nvPr/>
        </p:nvSpPr>
        <p:spPr>
          <a:xfrm>
            <a:off x="5530042" y="1875004"/>
            <a:ext cx="677016" cy="30696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Rechthoek 51"/>
          <p:cNvSpPr/>
          <p:nvPr/>
        </p:nvSpPr>
        <p:spPr>
          <a:xfrm>
            <a:off x="5544108" y="2495920"/>
            <a:ext cx="662950" cy="31887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Rechthoek 52"/>
          <p:cNvSpPr/>
          <p:nvPr/>
        </p:nvSpPr>
        <p:spPr>
          <a:xfrm>
            <a:off x="8157522" y="2498055"/>
            <a:ext cx="662950" cy="31887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Rechthoek 53"/>
          <p:cNvSpPr/>
          <p:nvPr/>
        </p:nvSpPr>
        <p:spPr>
          <a:xfrm>
            <a:off x="8157522" y="3095151"/>
            <a:ext cx="662950" cy="31887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 54"/>
          <p:cNvSpPr/>
          <p:nvPr/>
        </p:nvSpPr>
        <p:spPr>
          <a:xfrm>
            <a:off x="4224898" y="4915327"/>
            <a:ext cx="657072" cy="29811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Tekstvak 55"/>
          <p:cNvSpPr txBox="1"/>
          <p:nvPr/>
        </p:nvSpPr>
        <p:spPr>
          <a:xfrm>
            <a:off x="140291" y="6254152"/>
            <a:ext cx="3459601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m = matig oplosbaar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57" name="Rechthoek 56"/>
          <p:cNvSpPr/>
          <p:nvPr/>
        </p:nvSpPr>
        <p:spPr>
          <a:xfrm>
            <a:off x="6192180" y="3696780"/>
            <a:ext cx="648072" cy="308282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1598547" y="1875003"/>
            <a:ext cx="662952" cy="314009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Rechthoek 57"/>
          <p:cNvSpPr/>
          <p:nvPr/>
        </p:nvSpPr>
        <p:spPr>
          <a:xfrm>
            <a:off x="2915335" y="3392996"/>
            <a:ext cx="662950" cy="31887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Rechthoek 58"/>
          <p:cNvSpPr/>
          <p:nvPr/>
        </p:nvSpPr>
        <p:spPr>
          <a:xfrm>
            <a:off x="1602799" y="954367"/>
            <a:ext cx="658700" cy="611027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Rechthoek 60"/>
          <p:cNvSpPr/>
          <p:nvPr/>
        </p:nvSpPr>
        <p:spPr>
          <a:xfrm>
            <a:off x="5519575" y="3379958"/>
            <a:ext cx="662951" cy="316822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Rechthoek 61"/>
          <p:cNvSpPr/>
          <p:nvPr/>
        </p:nvSpPr>
        <p:spPr>
          <a:xfrm>
            <a:off x="4211960" y="4012278"/>
            <a:ext cx="662951" cy="316822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Rechthoek 62"/>
          <p:cNvSpPr/>
          <p:nvPr/>
        </p:nvSpPr>
        <p:spPr>
          <a:xfrm>
            <a:off x="6177301" y="4024762"/>
            <a:ext cx="662951" cy="316822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Rechthoek 63"/>
          <p:cNvSpPr/>
          <p:nvPr/>
        </p:nvSpPr>
        <p:spPr>
          <a:xfrm>
            <a:off x="6207058" y="4632722"/>
            <a:ext cx="662951" cy="316822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Rechthoek 64"/>
          <p:cNvSpPr/>
          <p:nvPr/>
        </p:nvSpPr>
        <p:spPr>
          <a:xfrm>
            <a:off x="1604793" y="2168860"/>
            <a:ext cx="662951" cy="316822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Tekstvak 65"/>
          <p:cNvSpPr txBox="1"/>
          <p:nvPr/>
        </p:nvSpPr>
        <p:spPr>
          <a:xfrm>
            <a:off x="4985987" y="5589240"/>
            <a:ext cx="3889206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08F830"/>
                </a:solidFill>
              </a:rPr>
              <a:t>r</a:t>
            </a:r>
            <a:r>
              <a:rPr lang="nl-NL" sz="2800" dirty="0" smtClean="0">
                <a:solidFill>
                  <a:srgbClr val="08F830"/>
                </a:solidFill>
              </a:rPr>
              <a:t> = reageert met water</a:t>
            </a:r>
            <a:endParaRPr lang="nl-NL" sz="2800" dirty="0">
              <a:solidFill>
                <a:srgbClr val="08F830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4932040" y="5945748"/>
            <a:ext cx="3704860" cy="523220"/>
          </a:xfrm>
          <a:prstGeom prst="rect">
            <a:avLst/>
          </a:prstGeom>
          <a:noFill/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o = ontleedt in water </a:t>
            </a:r>
            <a:endParaRPr lang="nl-NL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4999941" y="6273316"/>
            <a:ext cx="4091185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l-NL" sz="2800" dirty="0" smtClean="0"/>
              <a:t>  = bestaat niet in water</a:t>
            </a:r>
            <a:endParaRPr lang="nl-NL" sz="2800" dirty="0"/>
          </a:p>
        </p:txBody>
      </p:sp>
      <p:sp>
        <p:nvSpPr>
          <p:cNvPr id="8" name="Rechthoek 7"/>
          <p:cNvSpPr/>
          <p:nvPr/>
        </p:nvSpPr>
        <p:spPr>
          <a:xfrm>
            <a:off x="4211960" y="1552456"/>
            <a:ext cx="655947" cy="322548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Rechthoek 68"/>
          <p:cNvSpPr/>
          <p:nvPr/>
        </p:nvSpPr>
        <p:spPr>
          <a:xfrm>
            <a:off x="6193412" y="1552456"/>
            <a:ext cx="1324807" cy="322548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125" y="5773910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0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0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9" grpId="0" animBg="1"/>
      <p:bldP spid="3" grpId="0"/>
      <p:bldP spid="3" grpId="1"/>
      <p:bldP spid="6" grpId="0" animBg="1"/>
      <p:bldP spid="7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5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 animBg="1"/>
      <p:bldP spid="2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8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203249" y="152636"/>
            <a:ext cx="83343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Als men een zout probeert op te lossen moet men </a:t>
            </a:r>
          </a:p>
          <a:p>
            <a:r>
              <a:rPr lang="nl-NL" sz="2800" dirty="0" smtClean="0"/>
              <a:t>eerst de BINAS raadplegen. In onderstaande tabel </a:t>
            </a:r>
          </a:p>
          <a:p>
            <a:r>
              <a:rPr lang="nl-NL" sz="2800" dirty="0" smtClean="0"/>
              <a:t>staat of het zout wel of niet oplost.</a:t>
            </a:r>
            <a:endParaRPr lang="nl-NL" sz="28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18" y="588068"/>
            <a:ext cx="8532948" cy="491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1077590" y="6002124"/>
            <a:ext cx="3032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ijzer(III)sulfide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51520" y="4581128"/>
            <a:ext cx="8514946" cy="3141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139952" y="584684"/>
            <a:ext cx="648072" cy="49192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4139952" y="4581128"/>
            <a:ext cx="648072" cy="314108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370416" y="5974074"/>
            <a:ext cx="2468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</a:rPr>
              <a:t>LOST NIET OP</a:t>
            </a:r>
            <a:endParaRPr lang="nl-NL" sz="2800" b="1" dirty="0">
              <a:solidFill>
                <a:srgbClr val="FF000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043608" y="6007328"/>
            <a:ext cx="3326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calciumchloride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72330" y="1844824"/>
            <a:ext cx="8494136" cy="3141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195736" y="584684"/>
            <a:ext cx="648072" cy="49192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2195736" y="1844824"/>
            <a:ext cx="648072" cy="314108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4379932" y="5974074"/>
            <a:ext cx="1604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</a:rPr>
              <a:t>LOST OP</a:t>
            </a:r>
            <a:endParaRPr lang="nl-NL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9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53" presetClass="entr" presetSubtype="16" repeatCount="5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95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5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2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0"/>
                            </p:stCondLst>
                            <p:childTnLst>
                              <p:par>
                                <p:cTn id="75" presetID="53" presetClass="entr" presetSubtype="16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3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35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4000"/>
                            </p:stCondLst>
                            <p:childTnLst>
                              <p:par>
                                <p:cTn id="8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45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0"/>
                            </p:stCondLst>
                            <p:childTnLst>
                              <p:par>
                                <p:cTn id="9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/>
      <p:bldP spid="10" grpId="1"/>
      <p:bldP spid="12" grpId="0"/>
      <p:bldP spid="12" grpId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9842" y="224644"/>
            <a:ext cx="88184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Met behulp van de tabel weet men of een zout oplost</a:t>
            </a:r>
          </a:p>
          <a:p>
            <a:r>
              <a:rPr lang="nl-NL" sz="2800" dirty="0" smtClean="0"/>
              <a:t>of niet. </a:t>
            </a:r>
            <a:endParaRPr lang="nl-NL" sz="2800" dirty="0"/>
          </a:p>
        </p:txBody>
      </p:sp>
      <p:pic>
        <p:nvPicPr>
          <p:cNvPr id="2" name="Afbeelding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287" y="1962803"/>
            <a:ext cx="1057423" cy="1057423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107504" y="656692"/>
            <a:ext cx="88007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            Wat </a:t>
            </a:r>
            <a:r>
              <a:rPr lang="nl-NL" sz="2800" dirty="0"/>
              <a:t>er eigenlijk gebeurt maakt deze applet</a:t>
            </a:r>
          </a:p>
          <a:p>
            <a:r>
              <a:rPr lang="nl-NL" sz="2800" dirty="0"/>
              <a:t>wel duidelijk. </a:t>
            </a:r>
            <a:r>
              <a:rPr lang="nl-NL" sz="2800" dirty="0" smtClean="0"/>
              <a:t>(</a:t>
            </a:r>
            <a:r>
              <a:rPr lang="nl-NL" sz="2800" dirty="0"/>
              <a:t>Druk hieronder op het hyperlink-icon)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31" y="1194240"/>
            <a:ext cx="8615934" cy="4945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1259632" y="6273316"/>
            <a:ext cx="6604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Gebruik deze tabel en ga niet gokken.</a:t>
            </a:r>
            <a:endParaRPr lang="nl-NL" sz="2800" b="1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195" y="5773910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51" y="5796"/>
            <a:ext cx="9143999" cy="68580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193400" y="296652"/>
            <a:ext cx="87350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Gebruik de </a:t>
            </a:r>
            <a:r>
              <a:rPr lang="nl-NL" sz="2800" dirty="0" err="1" smtClean="0"/>
              <a:t>Binas</a:t>
            </a:r>
            <a:r>
              <a:rPr lang="nl-NL" sz="2800" dirty="0" smtClean="0"/>
              <a:t>-tabel om na te gaan of de volgende</a:t>
            </a:r>
          </a:p>
          <a:p>
            <a:r>
              <a:rPr lang="nl-NL" sz="2800" dirty="0"/>
              <a:t>n</a:t>
            </a:r>
            <a:r>
              <a:rPr lang="nl-NL" sz="2800" dirty="0" smtClean="0"/>
              <a:t>egen zouten goed, matig of slecht oplossen.</a:t>
            </a:r>
            <a:endParaRPr lang="nl-NL" sz="2800" dirty="0"/>
          </a:p>
        </p:txBody>
      </p:sp>
      <p:sp>
        <p:nvSpPr>
          <p:cNvPr id="3" name="8-puntige ster 2"/>
          <p:cNvSpPr/>
          <p:nvPr/>
        </p:nvSpPr>
        <p:spPr>
          <a:xfrm>
            <a:off x="323528" y="1412305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115616" y="1438727"/>
            <a:ext cx="3714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</a:t>
            </a:r>
            <a:r>
              <a:rPr lang="nl-NL" sz="2800" dirty="0" smtClean="0"/>
              <a:t>ariumsulfaat (BaSO</a:t>
            </a:r>
            <a:r>
              <a:rPr lang="nl-NL" sz="2800" baseline="-25000" dirty="0" smtClean="0"/>
              <a:t>4</a:t>
            </a:r>
            <a:r>
              <a:rPr lang="nl-NL" sz="2800" dirty="0" smtClean="0"/>
              <a:t>)</a:t>
            </a:r>
            <a:endParaRPr lang="nl-NL" sz="2800" dirty="0"/>
          </a:p>
        </p:txBody>
      </p:sp>
      <p:sp>
        <p:nvSpPr>
          <p:cNvPr id="6" name="8-puntige ster 5"/>
          <p:cNvSpPr/>
          <p:nvPr/>
        </p:nvSpPr>
        <p:spPr>
          <a:xfrm>
            <a:off x="323528" y="1988840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2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404149" y="1484784"/>
            <a:ext cx="114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s</a:t>
            </a:r>
            <a:r>
              <a:rPr lang="nl-NL" sz="2800" dirty="0" smtClean="0">
                <a:solidFill>
                  <a:srgbClr val="FF0000"/>
                </a:solidFill>
              </a:rPr>
              <a:t>lecht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115616" y="2015262"/>
            <a:ext cx="4225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i</a:t>
            </a:r>
            <a:r>
              <a:rPr lang="nl-NL" sz="2800" dirty="0" smtClean="0"/>
              <a:t>jzer(II)nitraat (</a:t>
            </a:r>
            <a:r>
              <a:rPr lang="nl-NL" sz="2800" dirty="0" smtClean="0"/>
              <a:t>Fe(NO</a:t>
            </a:r>
            <a:r>
              <a:rPr lang="nl-NL" sz="2800" baseline="-25000" dirty="0" smtClean="0"/>
              <a:t>3</a:t>
            </a:r>
            <a:r>
              <a:rPr lang="nl-NL" sz="2800" dirty="0" smtClean="0"/>
              <a:t>)</a:t>
            </a:r>
            <a:r>
              <a:rPr lang="nl-NL" sz="2800" baseline="-25000" dirty="0" smtClean="0"/>
              <a:t>2</a:t>
            </a:r>
            <a:r>
              <a:rPr lang="nl-NL" sz="2800" dirty="0" smtClean="0"/>
              <a:t>)</a:t>
            </a:r>
            <a:endParaRPr lang="nl-NL" sz="2800" dirty="0"/>
          </a:p>
        </p:txBody>
      </p:sp>
      <p:sp>
        <p:nvSpPr>
          <p:cNvPr id="9" name="Tekstvak 8"/>
          <p:cNvSpPr txBox="1"/>
          <p:nvPr/>
        </p:nvSpPr>
        <p:spPr>
          <a:xfrm>
            <a:off x="5400092" y="2041684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g</a:t>
            </a:r>
            <a:r>
              <a:rPr lang="nl-NL" sz="2800" dirty="0" smtClean="0">
                <a:solidFill>
                  <a:srgbClr val="FF0000"/>
                </a:solidFill>
              </a:rPr>
              <a:t>oed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10" name="8-puntige ster 9"/>
          <p:cNvSpPr/>
          <p:nvPr/>
        </p:nvSpPr>
        <p:spPr>
          <a:xfrm>
            <a:off x="322575" y="2600253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8-puntige ster 10"/>
          <p:cNvSpPr/>
          <p:nvPr/>
        </p:nvSpPr>
        <p:spPr>
          <a:xfrm>
            <a:off x="321622" y="3197812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2" name="8-puntige ster 11"/>
          <p:cNvSpPr/>
          <p:nvPr/>
        </p:nvSpPr>
        <p:spPr>
          <a:xfrm>
            <a:off x="323528" y="3781516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" name="8-puntige ster 12"/>
          <p:cNvSpPr/>
          <p:nvPr/>
        </p:nvSpPr>
        <p:spPr>
          <a:xfrm>
            <a:off x="323528" y="4406784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4" name="8-puntige ster 13"/>
          <p:cNvSpPr/>
          <p:nvPr/>
        </p:nvSpPr>
        <p:spPr>
          <a:xfrm>
            <a:off x="323528" y="4982848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5" name="8-puntige ster 14"/>
          <p:cNvSpPr/>
          <p:nvPr/>
        </p:nvSpPr>
        <p:spPr>
          <a:xfrm>
            <a:off x="323528" y="5558912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" name="8-puntige ster 15"/>
          <p:cNvSpPr/>
          <p:nvPr/>
        </p:nvSpPr>
        <p:spPr>
          <a:xfrm>
            <a:off x="323528" y="6134976"/>
            <a:ext cx="576064" cy="576064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1115616" y="2626675"/>
            <a:ext cx="3629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koperchloride (CuCl</a:t>
            </a:r>
            <a:r>
              <a:rPr lang="nl-NL" sz="2800" baseline="-25000" dirty="0"/>
              <a:t>2</a:t>
            </a:r>
            <a:r>
              <a:rPr lang="nl-NL" sz="2800" dirty="0" smtClean="0"/>
              <a:t>)</a:t>
            </a:r>
            <a:endParaRPr lang="nl-NL" sz="2800" dirty="0"/>
          </a:p>
        </p:txBody>
      </p:sp>
      <p:sp>
        <p:nvSpPr>
          <p:cNvPr id="19" name="Tekstvak 18"/>
          <p:cNvSpPr txBox="1"/>
          <p:nvPr/>
        </p:nvSpPr>
        <p:spPr>
          <a:xfrm>
            <a:off x="1115616" y="3224234"/>
            <a:ext cx="3961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kwik(II)bromide (HgBr</a:t>
            </a:r>
            <a:r>
              <a:rPr lang="nl-NL" sz="2800" baseline="-25000" dirty="0" smtClean="0"/>
              <a:t>2</a:t>
            </a:r>
            <a:r>
              <a:rPr lang="nl-NL" sz="2800" dirty="0" smtClean="0"/>
              <a:t>)</a:t>
            </a:r>
            <a:endParaRPr lang="nl-NL" sz="2800" dirty="0"/>
          </a:p>
        </p:txBody>
      </p:sp>
      <p:sp>
        <p:nvSpPr>
          <p:cNvPr id="20" name="Tekstvak 19"/>
          <p:cNvSpPr txBox="1"/>
          <p:nvPr/>
        </p:nvSpPr>
        <p:spPr>
          <a:xfrm>
            <a:off x="1115616" y="3816385"/>
            <a:ext cx="2848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zinksulfide (</a:t>
            </a:r>
            <a:r>
              <a:rPr lang="nl-NL" sz="2800" dirty="0" err="1" smtClean="0"/>
              <a:t>ZnS</a:t>
            </a:r>
            <a:r>
              <a:rPr lang="nl-NL" sz="2800" dirty="0" smtClean="0"/>
              <a:t>)</a:t>
            </a:r>
            <a:endParaRPr lang="nl-NL" sz="2800" dirty="0"/>
          </a:p>
        </p:txBody>
      </p:sp>
      <p:sp>
        <p:nvSpPr>
          <p:cNvPr id="21" name="Tekstvak 20"/>
          <p:cNvSpPr txBox="1"/>
          <p:nvPr/>
        </p:nvSpPr>
        <p:spPr>
          <a:xfrm>
            <a:off x="1115616" y="4433206"/>
            <a:ext cx="3533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zilvernitraat (AgNO</a:t>
            </a:r>
            <a:r>
              <a:rPr lang="nl-NL" sz="2800" baseline="-25000" dirty="0" smtClean="0"/>
              <a:t>3</a:t>
            </a:r>
            <a:r>
              <a:rPr lang="nl-NL" sz="2800" dirty="0" smtClean="0"/>
              <a:t>)</a:t>
            </a:r>
            <a:endParaRPr lang="nl-NL" sz="2800" dirty="0"/>
          </a:p>
        </p:txBody>
      </p:sp>
      <p:sp>
        <p:nvSpPr>
          <p:cNvPr id="22" name="Tekstvak 21"/>
          <p:cNvSpPr txBox="1"/>
          <p:nvPr/>
        </p:nvSpPr>
        <p:spPr>
          <a:xfrm>
            <a:off x="1108301" y="5009270"/>
            <a:ext cx="3651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k</a:t>
            </a:r>
            <a:r>
              <a:rPr lang="nl-NL" sz="2800" dirty="0" smtClean="0"/>
              <a:t>aliumfosfaat (K</a:t>
            </a:r>
            <a:r>
              <a:rPr lang="nl-NL" sz="2800" baseline="-25000" dirty="0" smtClean="0"/>
              <a:t>3</a:t>
            </a:r>
            <a:r>
              <a:rPr lang="nl-NL" sz="2800" dirty="0" smtClean="0"/>
              <a:t>PO</a:t>
            </a:r>
            <a:r>
              <a:rPr lang="nl-NL" sz="2800" baseline="-25000" dirty="0"/>
              <a:t>4</a:t>
            </a:r>
            <a:r>
              <a:rPr lang="nl-NL" sz="2800" dirty="0" smtClean="0"/>
              <a:t>)</a:t>
            </a:r>
            <a:endParaRPr lang="nl-NL" sz="2800" dirty="0"/>
          </a:p>
        </p:txBody>
      </p:sp>
      <p:sp>
        <p:nvSpPr>
          <p:cNvPr id="23" name="Tekstvak 22"/>
          <p:cNvSpPr txBox="1"/>
          <p:nvPr/>
        </p:nvSpPr>
        <p:spPr>
          <a:xfrm>
            <a:off x="1115616" y="5585334"/>
            <a:ext cx="3709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ijzer(III)oxide (Fe</a:t>
            </a:r>
            <a:r>
              <a:rPr lang="nl-NL" sz="2800" baseline="-25000" dirty="0" smtClean="0"/>
              <a:t>2</a:t>
            </a:r>
            <a:r>
              <a:rPr lang="nl-NL" sz="2800" dirty="0" smtClean="0"/>
              <a:t>O</a:t>
            </a:r>
            <a:r>
              <a:rPr lang="nl-NL" sz="2800" baseline="-25000" dirty="0" smtClean="0"/>
              <a:t>3</a:t>
            </a:r>
            <a:r>
              <a:rPr lang="nl-NL" sz="2800" dirty="0" smtClean="0"/>
              <a:t>)</a:t>
            </a:r>
            <a:endParaRPr lang="nl-NL" sz="2800" dirty="0"/>
          </a:p>
        </p:txBody>
      </p:sp>
      <p:sp>
        <p:nvSpPr>
          <p:cNvPr id="24" name="Tekstvak 23"/>
          <p:cNvSpPr txBox="1"/>
          <p:nvPr/>
        </p:nvSpPr>
        <p:spPr>
          <a:xfrm>
            <a:off x="1115616" y="6161398"/>
            <a:ext cx="3708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kaliumsulfaat (K</a:t>
            </a:r>
            <a:r>
              <a:rPr lang="nl-NL" sz="2800" baseline="-25000" dirty="0" smtClean="0"/>
              <a:t>2</a:t>
            </a:r>
            <a:r>
              <a:rPr lang="nl-NL" sz="2800" dirty="0" smtClean="0"/>
              <a:t>SO</a:t>
            </a:r>
            <a:r>
              <a:rPr lang="nl-NL" sz="2800" baseline="-25000" dirty="0" smtClean="0"/>
              <a:t>4</a:t>
            </a:r>
            <a:r>
              <a:rPr lang="nl-NL" sz="2800" dirty="0" smtClean="0"/>
              <a:t>)</a:t>
            </a:r>
            <a:endParaRPr lang="nl-NL" sz="2800" dirty="0"/>
          </a:p>
        </p:txBody>
      </p:sp>
      <p:sp>
        <p:nvSpPr>
          <p:cNvPr id="25" name="Tekstvak 24"/>
          <p:cNvSpPr txBox="1"/>
          <p:nvPr/>
        </p:nvSpPr>
        <p:spPr>
          <a:xfrm>
            <a:off x="5383691" y="2626675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g</a:t>
            </a:r>
            <a:r>
              <a:rPr lang="nl-NL" sz="2800" dirty="0" smtClean="0">
                <a:solidFill>
                  <a:srgbClr val="FF0000"/>
                </a:solidFill>
              </a:rPr>
              <a:t>oed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383437" y="3224234"/>
            <a:ext cx="1096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m</a:t>
            </a:r>
            <a:r>
              <a:rPr lang="nl-NL" sz="2800" dirty="0" smtClean="0">
                <a:solidFill>
                  <a:srgbClr val="FF0000"/>
                </a:solidFill>
              </a:rPr>
              <a:t>atig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5404149" y="3806651"/>
            <a:ext cx="114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s</a:t>
            </a:r>
            <a:r>
              <a:rPr lang="nl-NL" sz="2800" dirty="0" smtClean="0">
                <a:solidFill>
                  <a:srgbClr val="FF0000"/>
                </a:solidFill>
              </a:rPr>
              <a:t>lecht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5383691" y="4433206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g</a:t>
            </a:r>
            <a:r>
              <a:rPr lang="nl-NL" sz="2800" dirty="0" smtClean="0">
                <a:solidFill>
                  <a:srgbClr val="FF0000"/>
                </a:solidFill>
              </a:rPr>
              <a:t>oed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5383691" y="5009270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g</a:t>
            </a:r>
            <a:r>
              <a:rPr lang="nl-NL" sz="2800" dirty="0" smtClean="0">
                <a:solidFill>
                  <a:srgbClr val="FF0000"/>
                </a:solidFill>
              </a:rPr>
              <a:t>oed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5404149" y="5585334"/>
            <a:ext cx="114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s</a:t>
            </a:r>
            <a:r>
              <a:rPr lang="nl-NL" sz="2800" dirty="0" smtClean="0">
                <a:solidFill>
                  <a:srgbClr val="FF0000"/>
                </a:solidFill>
              </a:rPr>
              <a:t>lecht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5383691" y="6161398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g</a:t>
            </a:r>
            <a:r>
              <a:rPr lang="nl-NL" sz="2800" dirty="0" smtClean="0">
                <a:solidFill>
                  <a:srgbClr val="FF0000"/>
                </a:solidFill>
              </a:rPr>
              <a:t>oed</a:t>
            </a:r>
            <a:endParaRPr lang="nl-NL" sz="2800" dirty="0">
              <a:solidFill>
                <a:srgbClr val="FF0000"/>
              </a:solidFill>
            </a:endParaRPr>
          </a:p>
        </p:txBody>
      </p:sp>
      <p:pic>
        <p:nvPicPr>
          <p:cNvPr id="32" name="Afbeelding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195" y="5773910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14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51" y="5796"/>
            <a:ext cx="9143999" cy="6858000"/>
          </a:xfrm>
          <a:prstGeom prst="rect">
            <a:avLst/>
          </a:prstGeom>
          <a:solidFill>
            <a:srgbClr val="FFFF99"/>
          </a:solidFill>
        </p:spPr>
      </p:pic>
      <p:sp>
        <p:nvSpPr>
          <p:cNvPr id="3" name="Tekstvak 2"/>
          <p:cNvSpPr txBox="1"/>
          <p:nvPr/>
        </p:nvSpPr>
        <p:spPr>
          <a:xfrm>
            <a:off x="323528" y="332656"/>
            <a:ext cx="73468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Als een zout goed oplost dan splitst het zout</a:t>
            </a:r>
          </a:p>
          <a:p>
            <a:r>
              <a:rPr lang="nl-NL" sz="2800" dirty="0"/>
              <a:t>v</a:t>
            </a:r>
            <a:r>
              <a:rPr lang="nl-NL" sz="2800" dirty="0" smtClean="0"/>
              <a:t>olledig in ionen.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315990" y="1439163"/>
            <a:ext cx="84282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Als een zout matig oplost dan splitst het zout</a:t>
            </a:r>
          </a:p>
          <a:p>
            <a:r>
              <a:rPr lang="nl-NL" sz="2800" dirty="0"/>
              <a:t>v</a:t>
            </a:r>
            <a:r>
              <a:rPr lang="nl-NL" sz="2800" dirty="0" smtClean="0"/>
              <a:t>oor een deel in ionen het andere deel splitst niet.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323528" y="2546901"/>
            <a:ext cx="75424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Als een zout slecht oplost dan splitst het zout</a:t>
            </a:r>
          </a:p>
          <a:p>
            <a:r>
              <a:rPr lang="nl-NL" sz="2800" dirty="0" smtClean="0"/>
              <a:t>niet in ionen.</a:t>
            </a:r>
            <a:endParaRPr lang="nl-NL" sz="2800" dirty="0"/>
          </a:p>
        </p:txBody>
      </p:sp>
      <p:sp>
        <p:nvSpPr>
          <p:cNvPr id="6" name="Rechthoek 5"/>
          <p:cNvSpPr/>
          <p:nvPr/>
        </p:nvSpPr>
        <p:spPr>
          <a:xfrm>
            <a:off x="315990" y="332656"/>
            <a:ext cx="8428205" cy="954107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5989" y="2546901"/>
            <a:ext cx="8428205" cy="954107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315988" y="1439162"/>
            <a:ext cx="8428205" cy="954107"/>
          </a:xfrm>
          <a:prstGeom prst="rect">
            <a:avLst/>
          </a:prstGeom>
          <a:solidFill>
            <a:srgbClr val="FFFF99">
              <a:alpha val="40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315988" y="3877451"/>
            <a:ext cx="5131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Neem het zout natriumnitraat </a:t>
            </a:r>
            <a:endParaRPr lang="nl-NL" sz="2800" dirty="0"/>
          </a:p>
        </p:txBody>
      </p:sp>
      <p:sp>
        <p:nvSpPr>
          <p:cNvPr id="10" name="Tekstvak 9"/>
          <p:cNvSpPr txBox="1"/>
          <p:nvPr/>
        </p:nvSpPr>
        <p:spPr>
          <a:xfrm>
            <a:off x="683568" y="4406886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NaNO</a:t>
            </a:r>
            <a:r>
              <a:rPr lang="nl-NL" sz="2800" b="1" baseline="-25000" dirty="0" smtClean="0"/>
              <a:t>3</a:t>
            </a:r>
            <a:endParaRPr lang="nl-NL" sz="2800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315988" y="4955703"/>
            <a:ext cx="2536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2109CF"/>
                </a:solidFill>
              </a:rPr>
              <a:t>LOST GOED OP</a:t>
            </a:r>
            <a:endParaRPr lang="nl-NL" sz="2800" dirty="0">
              <a:solidFill>
                <a:srgbClr val="2109CF"/>
              </a:solidFill>
            </a:endParaRPr>
          </a:p>
        </p:txBody>
      </p:sp>
      <p:sp>
        <p:nvSpPr>
          <p:cNvPr id="12" name="PIJL-RECHTS 11"/>
          <p:cNvSpPr/>
          <p:nvPr/>
        </p:nvSpPr>
        <p:spPr>
          <a:xfrm>
            <a:off x="2157790" y="4586166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2969947" y="4401108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Na</a:t>
            </a:r>
            <a:r>
              <a:rPr lang="nl-NL" sz="2800" b="1" baseline="30000" dirty="0" smtClean="0"/>
              <a:t>1+</a:t>
            </a:r>
            <a:endParaRPr lang="nl-NL" sz="2800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3997320" y="440067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+</a:t>
            </a:r>
            <a:endParaRPr lang="nl-NL" sz="2800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4377055" y="4406886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NO</a:t>
            </a:r>
            <a:r>
              <a:rPr lang="nl-NL" sz="2800" b="1" baseline="-25000" dirty="0" smtClean="0"/>
              <a:t>3</a:t>
            </a:r>
            <a:r>
              <a:rPr lang="nl-NL" sz="2800" b="1" baseline="30000" dirty="0" smtClean="0"/>
              <a:t>1-</a:t>
            </a:r>
            <a:endParaRPr lang="nl-NL" sz="28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1727684" y="476114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3482084" y="4771037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18" name="Tekstvak 17"/>
          <p:cNvSpPr txBox="1"/>
          <p:nvPr/>
        </p:nvSpPr>
        <p:spPr>
          <a:xfrm>
            <a:off x="5256076" y="4795445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195" y="5773910"/>
            <a:ext cx="724001" cy="866896"/>
          </a:xfrm>
          <a:prstGeom prst="rect">
            <a:avLst/>
          </a:prstGeom>
        </p:spPr>
      </p:pic>
      <p:grpSp>
        <p:nvGrpSpPr>
          <p:cNvPr id="24" name="Groep 23"/>
          <p:cNvGrpSpPr/>
          <p:nvPr/>
        </p:nvGrpSpPr>
        <p:grpSpPr>
          <a:xfrm>
            <a:off x="935596" y="5515671"/>
            <a:ext cx="2096555" cy="369332"/>
            <a:chOff x="935596" y="5515671"/>
            <a:chExt cx="2096555" cy="369332"/>
          </a:xfrm>
        </p:grpSpPr>
        <p:sp>
          <p:nvSpPr>
            <p:cNvPr id="20" name="Tekstvak 19"/>
            <p:cNvSpPr txBox="1"/>
            <p:nvPr/>
          </p:nvSpPr>
          <p:spPr>
            <a:xfrm>
              <a:off x="935596" y="5515671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/>
                <a:t>(s)</a:t>
              </a:r>
              <a:endParaRPr lang="nl-NL" b="1" dirty="0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1401576" y="5515671"/>
              <a:ext cx="1630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De stof is vast</a:t>
              </a:r>
              <a:endParaRPr lang="nl-NL" dirty="0"/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801330" y="5885003"/>
            <a:ext cx="3602684" cy="369332"/>
            <a:chOff x="801330" y="5885003"/>
            <a:chExt cx="3602684" cy="369332"/>
          </a:xfrm>
        </p:grpSpPr>
        <p:sp>
          <p:nvSpPr>
            <p:cNvPr id="21" name="Tekstvak 20"/>
            <p:cNvSpPr txBox="1"/>
            <p:nvPr/>
          </p:nvSpPr>
          <p:spPr>
            <a:xfrm>
              <a:off x="801330" y="5885003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/>
                <a:t>(</a:t>
              </a:r>
              <a:r>
                <a:rPr lang="nl-NL" b="1" dirty="0" err="1" smtClean="0"/>
                <a:t>aq</a:t>
              </a:r>
              <a:r>
                <a:rPr lang="nl-NL" b="1" dirty="0" smtClean="0"/>
                <a:t>)</a:t>
              </a:r>
              <a:endParaRPr lang="nl-NL" b="1" dirty="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1393253" y="5885003"/>
              <a:ext cx="30107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De stof is opgelost in water</a:t>
              </a:r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255552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1" grpId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51" y="5796"/>
            <a:ext cx="9143999" cy="6858000"/>
          </a:xfrm>
          <a:prstGeom prst="rect">
            <a:avLst/>
          </a:prstGeom>
          <a:solidFill>
            <a:srgbClr val="FFFF99"/>
          </a:solidFill>
        </p:spPr>
      </p:pic>
      <p:sp>
        <p:nvSpPr>
          <p:cNvPr id="3" name="Tekstvak 2"/>
          <p:cNvSpPr txBox="1"/>
          <p:nvPr/>
        </p:nvSpPr>
        <p:spPr>
          <a:xfrm>
            <a:off x="323528" y="332656"/>
            <a:ext cx="73468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Als een zout goed oplost dan splitst het zout</a:t>
            </a:r>
          </a:p>
          <a:p>
            <a:r>
              <a:rPr lang="nl-NL" sz="2800" dirty="0"/>
              <a:t>v</a:t>
            </a:r>
            <a:r>
              <a:rPr lang="nl-NL" sz="2800" dirty="0" smtClean="0"/>
              <a:t>olledig in ionen.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315990" y="1439163"/>
            <a:ext cx="84282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Als een zout matig oplost dan splitst het zout</a:t>
            </a:r>
          </a:p>
          <a:p>
            <a:r>
              <a:rPr lang="nl-NL" sz="2800" dirty="0"/>
              <a:t>v</a:t>
            </a:r>
            <a:r>
              <a:rPr lang="nl-NL" sz="2800" dirty="0" smtClean="0"/>
              <a:t>oor een deel in ionen het andere deel splitst niet.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323528" y="2546901"/>
            <a:ext cx="75424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Als een zout slecht oplost dan splitst het zout</a:t>
            </a:r>
          </a:p>
          <a:p>
            <a:r>
              <a:rPr lang="nl-NL" sz="2800" dirty="0" smtClean="0"/>
              <a:t>niet in ionen.</a:t>
            </a:r>
            <a:endParaRPr lang="nl-NL" sz="2800" dirty="0"/>
          </a:p>
        </p:txBody>
      </p:sp>
      <p:sp>
        <p:nvSpPr>
          <p:cNvPr id="6" name="Rechthoek 5"/>
          <p:cNvSpPr/>
          <p:nvPr/>
        </p:nvSpPr>
        <p:spPr>
          <a:xfrm>
            <a:off x="315990" y="332656"/>
            <a:ext cx="8428205" cy="954107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5989" y="2546901"/>
            <a:ext cx="8428205" cy="954107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315988" y="1439162"/>
            <a:ext cx="8428205" cy="954107"/>
          </a:xfrm>
          <a:prstGeom prst="rect">
            <a:avLst/>
          </a:prstGeom>
          <a:solidFill>
            <a:srgbClr val="FFFF99">
              <a:alpha val="40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315988" y="3877451"/>
            <a:ext cx="5323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Neem het zout calciumchloride </a:t>
            </a:r>
            <a:endParaRPr lang="nl-NL" sz="2800" dirty="0"/>
          </a:p>
        </p:txBody>
      </p:sp>
      <p:sp>
        <p:nvSpPr>
          <p:cNvPr id="10" name="Tekstvak 9"/>
          <p:cNvSpPr txBox="1"/>
          <p:nvPr/>
        </p:nvSpPr>
        <p:spPr>
          <a:xfrm>
            <a:off x="683568" y="4406886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CaCl</a:t>
            </a:r>
            <a:r>
              <a:rPr lang="nl-NL" sz="2800" b="1" baseline="-25000" dirty="0"/>
              <a:t>2</a:t>
            </a:r>
            <a:endParaRPr lang="nl-NL" sz="2800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315988" y="4955703"/>
            <a:ext cx="2536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2109CF"/>
                </a:solidFill>
              </a:rPr>
              <a:t>LOST GOED OP</a:t>
            </a:r>
            <a:endParaRPr lang="nl-NL" sz="2800" dirty="0">
              <a:solidFill>
                <a:srgbClr val="2109CF"/>
              </a:solidFill>
            </a:endParaRPr>
          </a:p>
        </p:txBody>
      </p:sp>
      <p:sp>
        <p:nvSpPr>
          <p:cNvPr id="12" name="PIJL-RECHTS 11"/>
          <p:cNvSpPr/>
          <p:nvPr/>
        </p:nvSpPr>
        <p:spPr>
          <a:xfrm>
            <a:off x="2157790" y="4586166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2969947" y="4401108"/>
            <a:ext cx="867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Ca</a:t>
            </a:r>
            <a:r>
              <a:rPr lang="nl-NL" sz="2800" b="1" baseline="30000" dirty="0"/>
              <a:t>2</a:t>
            </a:r>
            <a:r>
              <a:rPr lang="nl-NL" sz="2800" b="1" baseline="30000" dirty="0" smtClean="0"/>
              <a:t>+</a:t>
            </a:r>
            <a:endParaRPr lang="nl-NL" sz="2800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3997320" y="440067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+</a:t>
            </a:r>
            <a:endParaRPr lang="nl-NL" sz="2800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4377055" y="4406886"/>
            <a:ext cx="102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2 Cl</a:t>
            </a:r>
            <a:r>
              <a:rPr lang="nl-NL" sz="2800" b="1" baseline="30000" dirty="0" smtClean="0"/>
              <a:t>1-</a:t>
            </a:r>
            <a:endParaRPr lang="nl-NL" sz="28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1727684" y="476114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3482084" y="4771037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18" name="Tekstvak 17"/>
          <p:cNvSpPr txBox="1"/>
          <p:nvPr/>
        </p:nvSpPr>
        <p:spPr>
          <a:xfrm>
            <a:off x="5256076" y="4795445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195" y="5773910"/>
            <a:ext cx="724001" cy="866896"/>
          </a:xfrm>
          <a:prstGeom prst="rect">
            <a:avLst/>
          </a:prstGeom>
        </p:spPr>
      </p:pic>
      <p:grpSp>
        <p:nvGrpSpPr>
          <p:cNvPr id="24" name="Groep 23"/>
          <p:cNvGrpSpPr/>
          <p:nvPr/>
        </p:nvGrpSpPr>
        <p:grpSpPr>
          <a:xfrm>
            <a:off x="935596" y="5515671"/>
            <a:ext cx="2096555" cy="369332"/>
            <a:chOff x="935596" y="5515671"/>
            <a:chExt cx="2096555" cy="369332"/>
          </a:xfrm>
        </p:grpSpPr>
        <p:sp>
          <p:nvSpPr>
            <p:cNvPr id="20" name="Tekstvak 19"/>
            <p:cNvSpPr txBox="1"/>
            <p:nvPr/>
          </p:nvSpPr>
          <p:spPr>
            <a:xfrm>
              <a:off x="935596" y="5515671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/>
                <a:t>(s)</a:t>
              </a:r>
              <a:endParaRPr lang="nl-NL" b="1" dirty="0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1401576" y="5515671"/>
              <a:ext cx="1630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De stof is vast</a:t>
              </a:r>
              <a:endParaRPr lang="nl-NL" dirty="0"/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801330" y="5885003"/>
            <a:ext cx="3602684" cy="369332"/>
            <a:chOff x="801330" y="5885003"/>
            <a:chExt cx="3602684" cy="369332"/>
          </a:xfrm>
        </p:grpSpPr>
        <p:sp>
          <p:nvSpPr>
            <p:cNvPr id="21" name="Tekstvak 20"/>
            <p:cNvSpPr txBox="1"/>
            <p:nvPr/>
          </p:nvSpPr>
          <p:spPr>
            <a:xfrm>
              <a:off x="801330" y="5885003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/>
                <a:t>(</a:t>
              </a:r>
              <a:r>
                <a:rPr lang="nl-NL" b="1" dirty="0" err="1" smtClean="0"/>
                <a:t>aq</a:t>
              </a:r>
              <a:r>
                <a:rPr lang="nl-NL" b="1" dirty="0" smtClean="0"/>
                <a:t>)</a:t>
              </a:r>
              <a:endParaRPr lang="nl-NL" b="1" dirty="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1393253" y="5885003"/>
              <a:ext cx="30107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De stof is opgelost in water</a:t>
              </a:r>
              <a:endParaRPr lang="nl-NL" dirty="0"/>
            </a:p>
          </p:txBody>
        </p:sp>
      </p:grpSp>
      <p:sp>
        <p:nvSpPr>
          <p:cNvPr id="26" name="Rechthoek 25"/>
          <p:cNvSpPr/>
          <p:nvPr/>
        </p:nvSpPr>
        <p:spPr>
          <a:xfrm>
            <a:off x="4404014" y="4406886"/>
            <a:ext cx="312002" cy="53892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502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0" presetClass="entr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1" grpId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6" grpId="0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51" y="5796"/>
            <a:ext cx="9143999" cy="6858000"/>
          </a:xfrm>
          <a:prstGeom prst="rect">
            <a:avLst/>
          </a:prstGeom>
          <a:solidFill>
            <a:srgbClr val="FFFF99"/>
          </a:solidFill>
        </p:spPr>
      </p:pic>
      <p:sp>
        <p:nvSpPr>
          <p:cNvPr id="3" name="Tekstvak 2"/>
          <p:cNvSpPr txBox="1"/>
          <p:nvPr/>
        </p:nvSpPr>
        <p:spPr>
          <a:xfrm>
            <a:off x="323528" y="332656"/>
            <a:ext cx="73468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Als een zout goed oplost dan splitst het zout</a:t>
            </a:r>
          </a:p>
          <a:p>
            <a:r>
              <a:rPr lang="nl-NL" sz="2800" dirty="0"/>
              <a:t>v</a:t>
            </a:r>
            <a:r>
              <a:rPr lang="nl-NL" sz="2800" dirty="0" smtClean="0"/>
              <a:t>olledig in ionen.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315990" y="1439163"/>
            <a:ext cx="84282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Als een zout matig oplost dan splitst het zout</a:t>
            </a:r>
          </a:p>
          <a:p>
            <a:r>
              <a:rPr lang="nl-NL" sz="2800" dirty="0"/>
              <a:t>v</a:t>
            </a:r>
            <a:r>
              <a:rPr lang="nl-NL" sz="2800" dirty="0" smtClean="0"/>
              <a:t>oor een deel in ionen het andere deel splitst niet.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323528" y="2546901"/>
            <a:ext cx="75424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Als een zout slecht oplost dan splitst het zout</a:t>
            </a:r>
          </a:p>
          <a:p>
            <a:r>
              <a:rPr lang="nl-NL" sz="2800" dirty="0" smtClean="0"/>
              <a:t>niet in ionen.</a:t>
            </a:r>
            <a:endParaRPr lang="nl-NL" sz="2800" dirty="0"/>
          </a:p>
        </p:txBody>
      </p:sp>
      <p:sp>
        <p:nvSpPr>
          <p:cNvPr id="6" name="Rechthoek 5"/>
          <p:cNvSpPr/>
          <p:nvPr/>
        </p:nvSpPr>
        <p:spPr>
          <a:xfrm>
            <a:off x="315990" y="332656"/>
            <a:ext cx="8428205" cy="954107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5989" y="2546901"/>
            <a:ext cx="8428205" cy="954107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315988" y="1439162"/>
            <a:ext cx="8428205" cy="954107"/>
          </a:xfrm>
          <a:prstGeom prst="rect">
            <a:avLst/>
          </a:prstGeom>
          <a:solidFill>
            <a:srgbClr val="FFFF99">
              <a:alpha val="40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315988" y="3877451"/>
            <a:ext cx="4758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Neem het zout zilversulfaat </a:t>
            </a:r>
            <a:endParaRPr lang="nl-NL" sz="2800" dirty="0"/>
          </a:p>
        </p:txBody>
      </p:sp>
      <p:sp>
        <p:nvSpPr>
          <p:cNvPr id="10" name="Tekstvak 9"/>
          <p:cNvSpPr txBox="1"/>
          <p:nvPr/>
        </p:nvSpPr>
        <p:spPr>
          <a:xfrm>
            <a:off x="683568" y="4406886"/>
            <a:ext cx="1255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Ag</a:t>
            </a:r>
            <a:r>
              <a:rPr lang="nl-NL" sz="2800" baseline="-25000" dirty="0" smtClean="0"/>
              <a:t>2</a:t>
            </a:r>
            <a:r>
              <a:rPr lang="nl-NL" sz="2800" dirty="0" smtClean="0"/>
              <a:t>SO</a:t>
            </a:r>
            <a:r>
              <a:rPr lang="nl-NL" sz="2800" b="1" baseline="-25000" dirty="0" smtClean="0"/>
              <a:t>4</a:t>
            </a:r>
            <a:endParaRPr lang="nl-NL" sz="2800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315988" y="4955703"/>
            <a:ext cx="2621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LOST MATIG OP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12" name="PIJL-RECHTS 11"/>
          <p:cNvSpPr/>
          <p:nvPr/>
        </p:nvSpPr>
        <p:spPr>
          <a:xfrm>
            <a:off x="2157790" y="4586166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2969947" y="4401108"/>
            <a:ext cx="1129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2 Ag</a:t>
            </a:r>
            <a:r>
              <a:rPr lang="nl-NL" sz="2800" b="1" baseline="30000" dirty="0"/>
              <a:t>1</a:t>
            </a:r>
            <a:r>
              <a:rPr lang="nl-NL" sz="2800" b="1" baseline="30000" dirty="0" smtClean="0"/>
              <a:t>+</a:t>
            </a:r>
            <a:endParaRPr lang="nl-NL" sz="2800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4213344" y="440067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+</a:t>
            </a:r>
            <a:endParaRPr lang="nl-NL" sz="2800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4591603" y="4406886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SO</a:t>
            </a:r>
            <a:r>
              <a:rPr lang="nl-NL" sz="2800" baseline="-25000" dirty="0" smtClean="0"/>
              <a:t>4</a:t>
            </a:r>
            <a:r>
              <a:rPr lang="nl-NL" sz="2800" b="1" baseline="30000" dirty="0"/>
              <a:t>2</a:t>
            </a:r>
            <a:r>
              <a:rPr lang="nl-NL" sz="2800" b="1" baseline="30000" dirty="0" smtClean="0"/>
              <a:t>-</a:t>
            </a:r>
            <a:endParaRPr lang="nl-NL" sz="28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1777770" y="476114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3689994" y="4790629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18" name="Tekstvak 17"/>
          <p:cNvSpPr txBox="1"/>
          <p:nvPr/>
        </p:nvSpPr>
        <p:spPr>
          <a:xfrm>
            <a:off x="5256076" y="4795445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aq</a:t>
            </a:r>
            <a:r>
              <a:rPr lang="nl-NL" b="1" dirty="0" smtClean="0"/>
              <a:t>)</a:t>
            </a:r>
            <a:endParaRPr lang="nl-NL" b="1" dirty="0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195" y="5773910"/>
            <a:ext cx="724001" cy="866896"/>
          </a:xfrm>
          <a:prstGeom prst="rect">
            <a:avLst/>
          </a:prstGeom>
        </p:spPr>
      </p:pic>
      <p:grpSp>
        <p:nvGrpSpPr>
          <p:cNvPr id="24" name="Groep 23"/>
          <p:cNvGrpSpPr/>
          <p:nvPr/>
        </p:nvGrpSpPr>
        <p:grpSpPr>
          <a:xfrm>
            <a:off x="935596" y="5515671"/>
            <a:ext cx="2096555" cy="369332"/>
            <a:chOff x="935596" y="5515671"/>
            <a:chExt cx="2096555" cy="369332"/>
          </a:xfrm>
        </p:grpSpPr>
        <p:sp>
          <p:nvSpPr>
            <p:cNvPr id="20" name="Tekstvak 19"/>
            <p:cNvSpPr txBox="1"/>
            <p:nvPr/>
          </p:nvSpPr>
          <p:spPr>
            <a:xfrm>
              <a:off x="935596" y="5515671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/>
                <a:t>(s)</a:t>
              </a:r>
              <a:endParaRPr lang="nl-NL" b="1" dirty="0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1401576" y="5515671"/>
              <a:ext cx="1630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De stof is vast</a:t>
              </a:r>
              <a:endParaRPr lang="nl-NL" dirty="0"/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801330" y="5885003"/>
            <a:ext cx="3602684" cy="369332"/>
            <a:chOff x="801330" y="5885003"/>
            <a:chExt cx="3602684" cy="369332"/>
          </a:xfrm>
        </p:grpSpPr>
        <p:sp>
          <p:nvSpPr>
            <p:cNvPr id="21" name="Tekstvak 20"/>
            <p:cNvSpPr txBox="1"/>
            <p:nvPr/>
          </p:nvSpPr>
          <p:spPr>
            <a:xfrm>
              <a:off x="801330" y="5885003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/>
                <a:t>(</a:t>
              </a:r>
              <a:r>
                <a:rPr lang="nl-NL" b="1" dirty="0" err="1" smtClean="0"/>
                <a:t>aq</a:t>
              </a:r>
              <a:r>
                <a:rPr lang="nl-NL" b="1" dirty="0" smtClean="0"/>
                <a:t>)</a:t>
              </a:r>
              <a:endParaRPr lang="nl-NL" b="1" dirty="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1393253" y="5885003"/>
              <a:ext cx="30107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De stof is opgelost in water</a:t>
              </a:r>
              <a:endParaRPr lang="nl-NL" dirty="0"/>
            </a:p>
          </p:txBody>
        </p:sp>
      </p:grpSp>
      <p:sp>
        <p:nvSpPr>
          <p:cNvPr id="26" name="Rechthoek 25"/>
          <p:cNvSpPr/>
          <p:nvPr/>
        </p:nvSpPr>
        <p:spPr>
          <a:xfrm>
            <a:off x="2999858" y="4393254"/>
            <a:ext cx="312002" cy="53892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32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0" presetClass="entr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1" grpId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6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51" y="5796"/>
            <a:ext cx="9143999" cy="6858000"/>
          </a:xfrm>
          <a:prstGeom prst="rect">
            <a:avLst/>
          </a:prstGeom>
          <a:solidFill>
            <a:srgbClr val="FFFF99"/>
          </a:solidFill>
        </p:spPr>
      </p:pic>
      <p:sp>
        <p:nvSpPr>
          <p:cNvPr id="3" name="Tekstvak 2"/>
          <p:cNvSpPr txBox="1"/>
          <p:nvPr/>
        </p:nvSpPr>
        <p:spPr>
          <a:xfrm>
            <a:off x="323528" y="332656"/>
            <a:ext cx="73468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Als een zout goed oplost dan splitst het zout</a:t>
            </a:r>
          </a:p>
          <a:p>
            <a:r>
              <a:rPr lang="nl-NL" sz="2800" dirty="0"/>
              <a:t>v</a:t>
            </a:r>
            <a:r>
              <a:rPr lang="nl-NL" sz="2800" dirty="0" smtClean="0"/>
              <a:t>olledig in ionen.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315990" y="1439163"/>
            <a:ext cx="84282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Als een zout matig oplost dan splitst het zout</a:t>
            </a:r>
          </a:p>
          <a:p>
            <a:r>
              <a:rPr lang="nl-NL" sz="2800" dirty="0"/>
              <a:t>v</a:t>
            </a:r>
            <a:r>
              <a:rPr lang="nl-NL" sz="2800" dirty="0" smtClean="0"/>
              <a:t>oor een deel in ionen het andere deel splitst niet.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323528" y="2546901"/>
            <a:ext cx="75424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Als een zout slecht oplost dan splitst het zout</a:t>
            </a:r>
          </a:p>
          <a:p>
            <a:r>
              <a:rPr lang="nl-NL" sz="2800" dirty="0" smtClean="0"/>
              <a:t>niet in ionen.</a:t>
            </a:r>
            <a:endParaRPr lang="nl-NL" sz="2800" dirty="0"/>
          </a:p>
        </p:txBody>
      </p:sp>
      <p:sp>
        <p:nvSpPr>
          <p:cNvPr id="6" name="Rechthoek 5"/>
          <p:cNvSpPr/>
          <p:nvPr/>
        </p:nvSpPr>
        <p:spPr>
          <a:xfrm>
            <a:off x="315990" y="332656"/>
            <a:ext cx="8428205" cy="954107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5989" y="2546901"/>
            <a:ext cx="8428205" cy="954107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315988" y="1439162"/>
            <a:ext cx="8428205" cy="954107"/>
          </a:xfrm>
          <a:prstGeom prst="rect">
            <a:avLst/>
          </a:prstGeom>
          <a:solidFill>
            <a:srgbClr val="FFFF99">
              <a:alpha val="40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315988" y="3877451"/>
            <a:ext cx="5093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Neem het zout ijzer(II)fosfaat </a:t>
            </a:r>
            <a:endParaRPr lang="nl-NL" sz="2800" dirty="0"/>
          </a:p>
        </p:txBody>
      </p:sp>
      <p:sp>
        <p:nvSpPr>
          <p:cNvPr id="10" name="Tekstvak 9"/>
          <p:cNvSpPr txBox="1"/>
          <p:nvPr/>
        </p:nvSpPr>
        <p:spPr>
          <a:xfrm>
            <a:off x="683568" y="4406886"/>
            <a:ext cx="167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Fe</a:t>
            </a:r>
            <a:r>
              <a:rPr lang="nl-NL" sz="2800" baseline="-25000" dirty="0" smtClean="0"/>
              <a:t>3</a:t>
            </a:r>
            <a:r>
              <a:rPr lang="nl-NL" sz="2800" dirty="0" smtClean="0"/>
              <a:t>(PO</a:t>
            </a:r>
            <a:r>
              <a:rPr lang="nl-NL" sz="2800" b="1" baseline="-25000" dirty="0" smtClean="0"/>
              <a:t>4</a:t>
            </a:r>
            <a:r>
              <a:rPr lang="nl-NL" sz="2800" b="1" dirty="0" smtClean="0"/>
              <a:t>)</a:t>
            </a:r>
            <a:r>
              <a:rPr lang="nl-NL" sz="2800" b="1" baseline="-25000" dirty="0" smtClean="0"/>
              <a:t>2</a:t>
            </a:r>
            <a:endParaRPr lang="nl-NL" sz="2800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315988" y="4955703"/>
            <a:ext cx="236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</a:rPr>
              <a:t>LOST NIET OP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245822" y="476114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195" y="5773910"/>
            <a:ext cx="724001" cy="866896"/>
          </a:xfrm>
          <a:prstGeom prst="rect">
            <a:avLst/>
          </a:prstGeom>
        </p:spPr>
      </p:pic>
      <p:grpSp>
        <p:nvGrpSpPr>
          <p:cNvPr id="24" name="Groep 23"/>
          <p:cNvGrpSpPr/>
          <p:nvPr/>
        </p:nvGrpSpPr>
        <p:grpSpPr>
          <a:xfrm>
            <a:off x="935596" y="5515671"/>
            <a:ext cx="2096555" cy="369332"/>
            <a:chOff x="935596" y="5515671"/>
            <a:chExt cx="2096555" cy="369332"/>
          </a:xfrm>
        </p:grpSpPr>
        <p:sp>
          <p:nvSpPr>
            <p:cNvPr id="20" name="Tekstvak 19"/>
            <p:cNvSpPr txBox="1"/>
            <p:nvPr/>
          </p:nvSpPr>
          <p:spPr>
            <a:xfrm>
              <a:off x="935596" y="5515671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/>
                <a:t>(s)</a:t>
              </a:r>
              <a:endParaRPr lang="nl-NL" b="1" dirty="0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1401576" y="5515671"/>
              <a:ext cx="1630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De stof is vast</a:t>
              </a:r>
              <a:endParaRPr lang="nl-NL" dirty="0"/>
            </a:p>
          </p:txBody>
        </p:sp>
      </p:grpSp>
      <p:sp>
        <p:nvSpPr>
          <p:cNvPr id="27" name="PIJL-RECHTS 26"/>
          <p:cNvSpPr/>
          <p:nvPr/>
        </p:nvSpPr>
        <p:spPr>
          <a:xfrm>
            <a:off x="2714181" y="4586166"/>
            <a:ext cx="794030" cy="1646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3508211" y="4406886"/>
            <a:ext cx="167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Fe</a:t>
            </a:r>
            <a:r>
              <a:rPr lang="nl-NL" sz="2800" baseline="-25000" dirty="0" smtClean="0"/>
              <a:t>3</a:t>
            </a:r>
            <a:r>
              <a:rPr lang="nl-NL" sz="2800" dirty="0" smtClean="0"/>
              <a:t>(PO</a:t>
            </a:r>
            <a:r>
              <a:rPr lang="nl-NL" sz="2800" b="1" baseline="-25000" dirty="0" smtClean="0"/>
              <a:t>4</a:t>
            </a:r>
            <a:r>
              <a:rPr lang="nl-NL" sz="2800" b="1" dirty="0" smtClean="0"/>
              <a:t>)</a:t>
            </a:r>
            <a:r>
              <a:rPr lang="nl-NL" sz="2800" b="1" baseline="-25000" dirty="0" smtClean="0"/>
              <a:t>2</a:t>
            </a:r>
            <a:endParaRPr lang="nl-NL" sz="2800" b="1" dirty="0"/>
          </a:p>
        </p:txBody>
      </p:sp>
      <p:sp>
        <p:nvSpPr>
          <p:cNvPr id="29" name="Tekstvak 28"/>
          <p:cNvSpPr txBox="1"/>
          <p:nvPr/>
        </p:nvSpPr>
        <p:spPr>
          <a:xfrm>
            <a:off x="5148064" y="476114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(s)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20084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1" grpId="1"/>
      <p:bldP spid="16" grpId="0"/>
      <p:bldP spid="27" grpId="0" animBg="1"/>
      <p:bldP spid="28" grpId="0"/>
      <p:bldP spid="29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762</TotalTime>
  <Words>786</Words>
  <Application>Microsoft Office PowerPoint</Application>
  <PresentationFormat>Diavoorstelling (4:3)</PresentationFormat>
  <Paragraphs>226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Slipstream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Beesel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Op het Roodt</dc:creator>
  <cp:lastModifiedBy>Hans Op het Roodt</cp:lastModifiedBy>
  <cp:revision>61</cp:revision>
  <dcterms:created xsi:type="dcterms:W3CDTF">2010-08-27T07:00:05Z</dcterms:created>
  <dcterms:modified xsi:type="dcterms:W3CDTF">2010-08-31T18:05:42Z</dcterms:modified>
</cp:coreProperties>
</file>